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257" r:id="rId3"/>
    <p:sldId id="261" r:id="rId4"/>
    <p:sldId id="263" r:id="rId5"/>
    <p:sldId id="256" r:id="rId6"/>
    <p:sldId id="259" r:id="rId7"/>
    <p:sldId id="262" r:id="rId8"/>
    <p:sldId id="264" r:id="rId9"/>
    <p:sldId id="265" r:id="rId10"/>
    <p:sldId id="260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56"/>
    <p:restoredTop sz="86728"/>
  </p:normalViewPr>
  <p:slideViewPr>
    <p:cSldViewPr snapToGrid="0" snapToObjects="1" showGuides="1">
      <p:cViewPr varScale="1">
        <p:scale>
          <a:sx n="92" d="100"/>
          <a:sy n="92" d="100"/>
        </p:scale>
        <p:origin x="408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2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C30DBF7-2D3E-644B-A78D-1706D5A17A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454D5B4-FCB6-7944-A6BD-7FC5308D7A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29B28-A266-854B-B84C-E2F9BBB76CEC}" type="datetimeFigureOut">
              <a:rPr lang="fr-FR" smtClean="0"/>
              <a:t>16/01/2023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80BC97-84F7-F64E-B765-17396F057B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4A5B2D9-3C9A-7146-892A-48435A0F85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08E59-901F-9549-829D-775AB8268D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3526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F182C-253C-A040-A56A-80974F569095}" type="datetimeFigureOut">
              <a:rPr lang="fr-FR" smtClean="0"/>
              <a:t>16/01/2023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C0D2A-0091-CD49-8677-0367830E4B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86823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C0D2A-0091-CD49-8677-0367830E4B76}" type="slidenum">
              <a:rPr lang="fr-FR" smtClean="0"/>
              <a:t>3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F45F9357-53F1-2944-BD29-239197FD5E5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8170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C0D2A-0091-CD49-8677-0367830E4B76}" type="slidenum">
              <a:rPr lang="fr-FR" smtClean="0"/>
              <a:t>4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7769CA11-D1EE-B849-A4D9-35144B1F5AF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8386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C0D2A-0091-CD49-8677-0367830E4B76}" type="slidenum">
              <a:rPr lang="fr-FR" smtClean="0"/>
              <a:t>13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A8F5808B-587D-0A41-9322-F3C8F86DBAC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9549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C0D2A-0091-CD49-8677-0367830E4B76}" type="slidenum">
              <a:rPr lang="fr-FR" smtClean="0"/>
              <a:t>14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51593F50-8EE8-0842-862C-CEE4050454B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566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C0D2A-0091-CD49-8677-0367830E4B76}" type="slidenum">
              <a:rPr lang="fr-FR" smtClean="0"/>
              <a:t>15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27C14B11-B92A-FB4F-83FD-00332CEB1A3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16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C0D2A-0091-CD49-8677-0367830E4B76}" type="slidenum">
              <a:rPr lang="fr-FR" smtClean="0"/>
              <a:t>16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11880A74-65FA-8241-859D-67FF4191CA3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367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C0D2A-0091-CD49-8677-0367830E4B76}" type="slidenum">
              <a:rPr lang="fr-FR" smtClean="0"/>
              <a:t>17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79AFC146-F7F5-4547-B034-4422ACBA050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411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C0D2A-0091-CD49-8677-0367830E4B76}" type="slidenum">
              <a:rPr lang="fr-FR" smtClean="0"/>
              <a:t>18</a:t>
            </a:fld>
            <a:endParaRPr lang="fr-FR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8CF778C8-24C8-D948-AF47-52058C6639C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262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3E2E2D-78AD-AF48-99CF-5C7BB3B34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13959C1-54FD-3C4E-A710-9600D1E612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7FB0E4-B3E9-3C42-8426-6D134633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EDF1-D67D-7C4B-BD21-31A6922E5A3D}" type="datetime1">
              <a:rPr lang="fr-FR" smtClean="0"/>
              <a:t>16/01/2023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BF855D-E4D4-AC40-A511-DA34EB653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2nde Activité 10-2 www.zajouetpouty.com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BDA01E-155F-484F-9DBF-E686089BB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BEBB-02BB-5442-AD70-8F285E3516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64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0F485B-251C-CB4C-9E3E-2945DA54D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9FE9D56-9DCD-E04F-861E-D16B1A93B9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590B77-91AF-F148-90ED-A98AC4D87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934D-0DD2-0147-A402-982C6935B619}" type="datetime1">
              <a:rPr lang="fr-FR" smtClean="0"/>
              <a:t>16/01/2023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94D8E9-5B97-3443-B14A-81ACC9EA5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2nde Activité 10-2 www.zajouetpouty.com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8EEAF9-DFF0-3F47-9CF2-270A9CC88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BEBB-02BB-5442-AD70-8F285E3516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689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C77061A-2F23-6843-801B-9FD7A82A79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FEE19A3-B84A-C942-89AE-7C5E3CC07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DEB44C-821F-354A-B522-A3E96FA5B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EE90-B725-3F48-9EAE-2902500DE901}" type="datetime1">
              <a:rPr lang="fr-FR" smtClean="0"/>
              <a:t>16/01/2023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D1BBB7-977C-F942-9F8B-E7B089EAF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2nde Activité 10-2 www.zajouetpouty.com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D1A2B2-DCEB-6E47-B4E7-53BE0B90A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BEBB-02BB-5442-AD70-8F285E3516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399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34E281-A1D6-6D4F-B606-618244FCA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8FA1A4-1239-574B-AD4C-D17A673CC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3ED8E3-8489-884C-AB56-35A72CDA3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ECDA-0466-6D4A-AFD2-B4D061989DBD}" type="datetime1">
              <a:rPr lang="fr-FR" smtClean="0"/>
              <a:t>16/01/2023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3221A0-B316-E641-89AF-024956DEB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2nde Activité 10-2 www.zajouetpouty.com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DD31D7-5125-E447-92B6-1161956F8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BEBB-02BB-5442-AD70-8F285E3516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847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B55FBD-0A77-9249-AEFB-47A17130C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D335FA-5873-5648-863E-A2084FA7E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23B259-FEBC-4D41-9CA1-AAA874339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DC68D-4C2B-004A-B85F-24329C727614}" type="datetime1">
              <a:rPr lang="fr-FR" smtClean="0"/>
              <a:t>16/01/2023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92E51A-0816-CF40-8EF0-944929DB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2nde Activité 10-2 www.zajouetpouty.com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15ECCC-E832-9440-9732-8CB5D7E4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BEBB-02BB-5442-AD70-8F285E3516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649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9BF506-BC4E-764B-B75B-A1578AF27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6696AE-2758-F049-91F0-82FBC1A7A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2793571-7004-454D-AF3B-D8666DB37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1E626D-8DA7-0148-B2FC-274DD088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C818-3A3D-344D-88E2-82496F38222D}" type="datetime1">
              <a:rPr lang="fr-FR" smtClean="0"/>
              <a:t>16/01/2023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47A7B3-F24B-8A44-AAE0-78830C7D2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2nde Activité 10-2 www.zajouetpouty.com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B630D5-59C6-8A4D-9A48-B96C933A5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BEBB-02BB-5442-AD70-8F285E3516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56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6F8210-59BC-3247-9366-2C810138F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8E8182-C4F1-9340-A98A-80BBD9956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FDC1083-4D04-9C43-8F26-563C42155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68D1440-6351-2C47-A114-C2906A2575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C1916C4-52E0-3340-8D08-6B19B42141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422153D-9EA8-024F-A5AD-BD179AEC0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E29F-CB10-2E49-B255-64B4D0ED5CBB}" type="datetime1">
              <a:rPr lang="fr-FR" smtClean="0"/>
              <a:t>16/01/2023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5EAB284-59DB-5545-9C56-AECA9BB7E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2nde Activité 10-2 www.zajouetpouty.com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9E8F1B1-3E6C-C64E-9BA5-1CE630BA2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BEBB-02BB-5442-AD70-8F285E3516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71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368B48-D819-CF4D-B30C-F911EC4A1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67A6836-0B2B-314C-B6CD-060C21E98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0BD5-2F6C-8145-8D4F-268DC21C75DC}" type="datetime1">
              <a:rPr lang="fr-FR" smtClean="0"/>
              <a:t>16/01/2023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5D63116-19A0-9341-8484-A45BAB32E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2nde Activité 10-2 www.zajouetpouty.com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34DE1A-D3AC-2244-B691-2FBC89913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BEBB-02BB-5442-AD70-8F285E3516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55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2E6A9A-DC43-9243-849B-9631B88BE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77AB-23FB-0245-8EA2-8528A01D4700}" type="datetime1">
              <a:rPr lang="fr-FR" smtClean="0"/>
              <a:t>16/01/2023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99F51E0-E058-974B-A048-6FFF52C4C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2nde Activité 10-2 www.zajouetpouty.com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8F41FE-8E82-BE4F-BA4F-245390CD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BEBB-02BB-5442-AD70-8F285E3516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39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CE0776-51AA-CD45-8C64-DAF931942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A0057E-1BC6-004C-B371-C5A4E816B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86ECA6A-072F-3F4C-97DF-305FC16E5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2DD6D91-F675-9846-A56E-D64A59388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D308-5D2B-F144-9F5E-B94313EBBC46}" type="datetime1">
              <a:rPr lang="fr-FR" smtClean="0"/>
              <a:t>16/01/2023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743567-6C56-5A46-A2C4-8EE1F5E77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2nde Activité 10-2 www.zajouetpouty.com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EEC517-EF3D-CD4B-B6B7-41477E9B7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BEBB-02BB-5442-AD70-8F285E3516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312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A81949-480D-E046-8F12-6CEB6CA7F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075CF4E-A038-2148-9273-C2A090C926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08C9D1-7359-804F-B0C1-EEAEA153C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EBB19D-A609-3544-99AC-784038BC9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BF4D-3F52-D54B-8A8A-9AB2226A308B}" type="datetime1">
              <a:rPr lang="fr-FR" smtClean="0"/>
              <a:t>16/01/2023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DED722-EF2E-BD44-B908-DCE33F1C9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2nde Activité 10-2 www.zajouetpouty.com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68682B-5C05-C94B-BCC8-CE80B8138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BEBB-02BB-5442-AD70-8F285E3516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83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9D5D23C-4C79-524E-B66D-3627EDBA8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6C543C-C4F9-DB4B-A31A-EBEBE977E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1CB03E-AC25-224C-9765-726B906ABC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407D6-755F-204A-8BE8-846F14CCC591}" type="datetime1">
              <a:rPr lang="fr-FR" smtClean="0"/>
              <a:t>16/01/2023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E9CFA9-9E34-6047-9102-B25287E46B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2nde Activité 10-2 www.zajouetpouty.com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40A66C-FF05-CD4D-9CB3-D826EB260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9BEBB-02BB-5442-AD70-8F285E3516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0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41DB16-8787-D249-A4BF-46FF4BEE6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619" y="870402"/>
            <a:ext cx="3545058" cy="2387600"/>
          </a:xfrm>
        </p:spPr>
        <p:txBody>
          <a:bodyPr/>
          <a:lstStyle/>
          <a:p>
            <a:r>
              <a:rPr lang="fr-FR" dirty="0"/>
              <a:t>Du prisme à la lentille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77A9DA9-6EE5-4549-AA44-A371B8B5D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631852" y="3440882"/>
            <a:ext cx="9144000" cy="1655762"/>
          </a:xfrm>
        </p:spPr>
        <p:txBody>
          <a:bodyPr/>
          <a:lstStyle/>
          <a:p>
            <a:r>
              <a:rPr lang="fr-FR" dirty="0"/>
              <a:t>Approche géométrique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03D2C53-3497-7E4A-8F4E-056C0D86E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073" y="2064202"/>
            <a:ext cx="5291654" cy="3602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A6DD24E-4307-F642-912E-807E89165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19130" y="6356350"/>
            <a:ext cx="8229599" cy="365125"/>
          </a:xfrm>
        </p:spPr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		</a:t>
            </a:r>
            <a:r>
              <a:rPr lang="fr-FR" dirty="0" err="1"/>
              <a:t>www.zajouetpouty.com</a:t>
            </a:r>
            <a:endParaRPr lang="fr-FR" dirty="0"/>
          </a:p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4C38E6-F2CE-EB4E-9AB6-EBE5C187D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BEBB-02BB-5442-AD70-8F285E351651}" type="slidenum">
              <a:rPr lang="fr-FR" smtClean="0"/>
              <a:t>1</a:t>
            </a:fld>
            <a:endParaRPr lang="fr-FR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00E2AAC-8BE2-6940-B320-999FA8E99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8" name="Image 2">
            <a:extLst>
              <a:ext uri="{FF2B5EF4-FFF2-40B4-BE49-F238E27FC236}">
                <a16:creationId xmlns:a16="http://schemas.microsoft.com/office/drawing/2014/main" id="{73E22993-2197-3240-A1CC-D4CF4B717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8727" y="508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D9CEE473-1D38-3B49-A2FF-0D610D1AA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1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Ondes et signaux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025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655CAC8-C3C9-4148-9F8A-6630C1203BAD}"/>
              </a:ext>
            </a:extLst>
          </p:cNvPr>
          <p:cNvSpPr txBox="1"/>
          <p:nvPr/>
        </p:nvSpPr>
        <p:spPr>
          <a:xfrm>
            <a:off x="711200" y="2815766"/>
            <a:ext cx="2757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Lentille convergente</a:t>
            </a:r>
          </a:p>
        </p:txBody>
      </p: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345AC1D5-45B9-0642-96EC-33AC3C748DAA}"/>
              </a:ext>
            </a:extLst>
          </p:cNvPr>
          <p:cNvGrpSpPr/>
          <p:nvPr/>
        </p:nvGrpSpPr>
        <p:grpSpPr>
          <a:xfrm>
            <a:off x="4608372" y="87086"/>
            <a:ext cx="7228681" cy="6669317"/>
            <a:chOff x="4608372" y="87086"/>
            <a:chExt cx="7228681" cy="6669317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0BD9A024-DACC-164B-A5CE-F805D8ED7AF6}"/>
                </a:ext>
              </a:extLst>
            </p:cNvPr>
            <p:cNvGrpSpPr/>
            <p:nvPr/>
          </p:nvGrpSpPr>
          <p:grpSpPr>
            <a:xfrm>
              <a:off x="4608372" y="524233"/>
              <a:ext cx="1264155" cy="2388670"/>
              <a:chOff x="573405" y="1783080"/>
              <a:chExt cx="3631565" cy="6734175"/>
            </a:xfrm>
          </p:grpSpPr>
          <p:cxnSp>
            <p:nvCxnSpPr>
              <p:cNvPr id="8" name="Connecteur droit 7">
                <a:extLst>
                  <a:ext uri="{FF2B5EF4-FFF2-40B4-BE49-F238E27FC236}">
                    <a16:creationId xmlns:a16="http://schemas.microsoft.com/office/drawing/2014/main" id="{2407B61E-BFD2-5C4B-9B96-CEE28B0EDFEE}"/>
                  </a:ext>
                </a:extLst>
              </p:cNvPr>
              <p:cNvCxnSpPr/>
              <p:nvPr/>
            </p:nvCxnSpPr>
            <p:spPr>
              <a:xfrm flipV="1">
                <a:off x="1949450" y="1783080"/>
                <a:ext cx="225552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8">
                <a:extLst>
                  <a:ext uri="{FF2B5EF4-FFF2-40B4-BE49-F238E27FC236}">
                    <a16:creationId xmlns:a16="http://schemas.microsoft.com/office/drawing/2014/main" id="{0E9ECE16-9906-B042-BBC5-5664D6323189}"/>
                  </a:ext>
                </a:extLst>
              </p:cNvPr>
              <p:cNvCxnSpPr/>
              <p:nvPr/>
            </p:nvCxnSpPr>
            <p:spPr>
              <a:xfrm flipV="1">
                <a:off x="1673861" y="3794283"/>
                <a:ext cx="1439544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>
                <a:extLst>
                  <a:ext uri="{FF2B5EF4-FFF2-40B4-BE49-F238E27FC236}">
                    <a16:creationId xmlns:a16="http://schemas.microsoft.com/office/drawing/2014/main" id="{A43FCD2E-95C2-F04C-AEB7-D0CDD37E78B6}"/>
                  </a:ext>
                </a:extLst>
              </p:cNvPr>
              <p:cNvCxnSpPr/>
              <p:nvPr/>
            </p:nvCxnSpPr>
            <p:spPr>
              <a:xfrm flipV="1">
                <a:off x="935356" y="6101159"/>
                <a:ext cx="1439544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97217F60-AB2D-1C4B-86FB-D3373B17F334}"/>
                  </a:ext>
                </a:extLst>
              </p:cNvPr>
              <p:cNvCxnSpPr/>
              <p:nvPr/>
            </p:nvCxnSpPr>
            <p:spPr>
              <a:xfrm flipV="1">
                <a:off x="573405" y="8517255"/>
                <a:ext cx="143954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CDE199C3-7E56-924B-8ABB-B08D688562CC}"/>
                </a:ext>
              </a:extLst>
            </p:cNvPr>
            <p:cNvGrpSpPr/>
            <p:nvPr/>
          </p:nvGrpSpPr>
          <p:grpSpPr>
            <a:xfrm flipV="1">
              <a:off x="4622886" y="3945097"/>
              <a:ext cx="1264155" cy="2388670"/>
              <a:chOff x="573405" y="1946752"/>
              <a:chExt cx="3631565" cy="6734175"/>
            </a:xfrm>
          </p:grpSpPr>
          <p:cxnSp>
            <p:nvCxnSpPr>
              <p:cNvPr id="25" name="Connecteur droit 24">
                <a:extLst>
                  <a:ext uri="{FF2B5EF4-FFF2-40B4-BE49-F238E27FC236}">
                    <a16:creationId xmlns:a16="http://schemas.microsoft.com/office/drawing/2014/main" id="{A1F537D2-DEC4-8246-A570-158F1E3CEE47}"/>
                  </a:ext>
                </a:extLst>
              </p:cNvPr>
              <p:cNvCxnSpPr/>
              <p:nvPr/>
            </p:nvCxnSpPr>
            <p:spPr>
              <a:xfrm flipV="1">
                <a:off x="1949450" y="1946752"/>
                <a:ext cx="225552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id="{2FDA2A63-6374-A34E-8D48-A17C458D6D77}"/>
                  </a:ext>
                </a:extLst>
              </p:cNvPr>
              <p:cNvCxnSpPr/>
              <p:nvPr/>
            </p:nvCxnSpPr>
            <p:spPr>
              <a:xfrm flipV="1">
                <a:off x="1673861" y="3876119"/>
                <a:ext cx="1439544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278D6D1E-ECD3-BC4C-B715-8C06DAB71739}"/>
                  </a:ext>
                </a:extLst>
              </p:cNvPr>
              <p:cNvCxnSpPr/>
              <p:nvPr/>
            </p:nvCxnSpPr>
            <p:spPr>
              <a:xfrm flipV="1">
                <a:off x="935356" y="6305750"/>
                <a:ext cx="1439544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A91D4053-7CA8-0043-BBE5-CEE09753626F}"/>
                  </a:ext>
                </a:extLst>
              </p:cNvPr>
              <p:cNvCxnSpPr/>
              <p:nvPr/>
            </p:nvCxnSpPr>
            <p:spPr>
              <a:xfrm flipV="1">
                <a:off x="573405" y="8680927"/>
                <a:ext cx="1439544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8E53B1CA-261D-D143-90BC-5F5716FF1400}"/>
                </a:ext>
              </a:extLst>
            </p:cNvPr>
            <p:cNvCxnSpPr>
              <a:cxnSpLocks/>
            </p:cNvCxnSpPr>
            <p:nvPr/>
          </p:nvCxnSpPr>
          <p:spPr>
            <a:xfrm>
              <a:off x="4622886" y="3429000"/>
              <a:ext cx="474362" cy="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63249072-4C78-4B4E-8A03-679339D7CA2D}"/>
                </a:ext>
              </a:extLst>
            </p:cNvPr>
            <p:cNvSpPr/>
            <p:nvPr/>
          </p:nvSpPr>
          <p:spPr>
            <a:xfrm>
              <a:off x="5073984" y="87086"/>
              <a:ext cx="1022011" cy="6662057"/>
            </a:xfrm>
            <a:custGeom>
              <a:avLst/>
              <a:gdLst>
                <a:gd name="connsiteX0" fmla="*/ 1022011 w 1022011"/>
                <a:gd name="connsiteY0" fmla="*/ 0 h 6662057"/>
                <a:gd name="connsiteX1" fmla="*/ 586583 w 1022011"/>
                <a:gd name="connsiteY1" fmla="*/ 783771 h 6662057"/>
                <a:gd name="connsiteX2" fmla="*/ 296297 w 1022011"/>
                <a:gd name="connsiteY2" fmla="*/ 1538514 h 6662057"/>
                <a:gd name="connsiteX3" fmla="*/ 93097 w 1022011"/>
                <a:gd name="connsiteY3" fmla="*/ 2336800 h 6662057"/>
                <a:gd name="connsiteX4" fmla="*/ 20526 w 1022011"/>
                <a:gd name="connsiteY4" fmla="*/ 3091543 h 6662057"/>
                <a:gd name="connsiteX5" fmla="*/ 6011 w 1022011"/>
                <a:gd name="connsiteY5" fmla="*/ 3643085 h 6662057"/>
                <a:gd name="connsiteX6" fmla="*/ 107611 w 1022011"/>
                <a:gd name="connsiteY6" fmla="*/ 4397828 h 6662057"/>
                <a:gd name="connsiteX7" fmla="*/ 252754 w 1022011"/>
                <a:gd name="connsiteY7" fmla="*/ 5167085 h 6662057"/>
                <a:gd name="connsiteX8" fmla="*/ 601097 w 1022011"/>
                <a:gd name="connsiteY8" fmla="*/ 5950857 h 6662057"/>
                <a:gd name="connsiteX9" fmla="*/ 1022011 w 1022011"/>
                <a:gd name="connsiteY9" fmla="*/ 6662057 h 666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2011" h="6662057">
                  <a:moveTo>
                    <a:pt x="1022011" y="0"/>
                  </a:moveTo>
                  <a:cubicBezTo>
                    <a:pt x="864773" y="263676"/>
                    <a:pt x="707535" y="527352"/>
                    <a:pt x="586583" y="783771"/>
                  </a:cubicBezTo>
                  <a:cubicBezTo>
                    <a:pt x="465631" y="1040190"/>
                    <a:pt x="378545" y="1279676"/>
                    <a:pt x="296297" y="1538514"/>
                  </a:cubicBezTo>
                  <a:cubicBezTo>
                    <a:pt x="214049" y="1797352"/>
                    <a:pt x="139059" y="2077962"/>
                    <a:pt x="93097" y="2336800"/>
                  </a:cubicBezTo>
                  <a:cubicBezTo>
                    <a:pt x="47135" y="2595638"/>
                    <a:pt x="35040" y="2873829"/>
                    <a:pt x="20526" y="3091543"/>
                  </a:cubicBezTo>
                  <a:cubicBezTo>
                    <a:pt x="6012" y="3309257"/>
                    <a:pt x="-8503" y="3425371"/>
                    <a:pt x="6011" y="3643085"/>
                  </a:cubicBezTo>
                  <a:cubicBezTo>
                    <a:pt x="20525" y="3860799"/>
                    <a:pt x="66487" y="4143828"/>
                    <a:pt x="107611" y="4397828"/>
                  </a:cubicBezTo>
                  <a:cubicBezTo>
                    <a:pt x="148735" y="4651828"/>
                    <a:pt x="170506" y="4908247"/>
                    <a:pt x="252754" y="5167085"/>
                  </a:cubicBezTo>
                  <a:cubicBezTo>
                    <a:pt x="335002" y="5425923"/>
                    <a:pt x="472888" y="5701695"/>
                    <a:pt x="601097" y="5950857"/>
                  </a:cubicBezTo>
                  <a:cubicBezTo>
                    <a:pt x="729306" y="6200019"/>
                    <a:pt x="875658" y="6431038"/>
                    <a:pt x="1022011" y="6662057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14F8DD91-BB6D-CE46-B262-9BF9A2495F38}"/>
                </a:ext>
              </a:extLst>
            </p:cNvPr>
            <p:cNvGrpSpPr/>
            <p:nvPr/>
          </p:nvGrpSpPr>
          <p:grpSpPr>
            <a:xfrm>
              <a:off x="6362415" y="515248"/>
              <a:ext cx="5474638" cy="5826361"/>
              <a:chOff x="2320472" y="515248"/>
              <a:chExt cx="9560123" cy="5826361"/>
            </a:xfrm>
          </p:grpSpPr>
          <p:grpSp>
            <p:nvGrpSpPr>
              <p:cNvPr id="38" name="Groupe 37">
                <a:extLst>
                  <a:ext uri="{FF2B5EF4-FFF2-40B4-BE49-F238E27FC236}">
                    <a16:creationId xmlns:a16="http://schemas.microsoft.com/office/drawing/2014/main" id="{904E60BF-10AC-BC44-BD96-464A302B495E}"/>
                  </a:ext>
                </a:extLst>
              </p:cNvPr>
              <p:cNvGrpSpPr/>
              <p:nvPr/>
            </p:nvGrpSpPr>
            <p:grpSpPr>
              <a:xfrm>
                <a:off x="2327726" y="515248"/>
                <a:ext cx="9552869" cy="3874192"/>
                <a:chOff x="2327726" y="515248"/>
                <a:chExt cx="9552869" cy="3874192"/>
              </a:xfrm>
            </p:grpSpPr>
            <p:cxnSp>
              <p:nvCxnSpPr>
                <p:cNvPr id="45" name="Connecteur droit 44">
                  <a:extLst>
                    <a:ext uri="{FF2B5EF4-FFF2-40B4-BE49-F238E27FC236}">
                      <a16:creationId xmlns:a16="http://schemas.microsoft.com/office/drawing/2014/main" id="{D869F390-EC08-9742-B93F-102F482EAB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7726" y="515248"/>
                  <a:ext cx="9470760" cy="3874192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necteur droit 45">
                  <a:extLst>
                    <a:ext uri="{FF2B5EF4-FFF2-40B4-BE49-F238E27FC236}">
                      <a16:creationId xmlns:a16="http://schemas.microsoft.com/office/drawing/2014/main" id="{59D7BCC3-9CC9-7646-94C5-1CAE698838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55314" y="1237624"/>
                  <a:ext cx="8380210" cy="276552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necteur droit 46">
                  <a:extLst>
                    <a:ext uri="{FF2B5EF4-FFF2-40B4-BE49-F238E27FC236}">
                      <a16:creationId xmlns:a16="http://schemas.microsoft.com/office/drawing/2014/main" id="{53E17C3C-AC2D-D944-8C1B-A0F7DE6C8E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57943" y="2206171"/>
                  <a:ext cx="8206414" cy="1623022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necteur droit 47">
                  <a:extLst>
                    <a:ext uri="{FF2B5EF4-FFF2-40B4-BE49-F238E27FC236}">
                      <a16:creationId xmlns:a16="http://schemas.microsoft.com/office/drawing/2014/main" id="{8F799F1D-6FAD-EB4B-A126-3BA95DF416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76526" y="2912903"/>
                  <a:ext cx="8404069" cy="69869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e 38">
                <a:extLst>
                  <a:ext uri="{FF2B5EF4-FFF2-40B4-BE49-F238E27FC236}">
                    <a16:creationId xmlns:a16="http://schemas.microsoft.com/office/drawing/2014/main" id="{5AAC0378-0AFA-5140-B59A-6C9A88A859E2}"/>
                  </a:ext>
                </a:extLst>
              </p:cNvPr>
              <p:cNvGrpSpPr/>
              <p:nvPr/>
            </p:nvGrpSpPr>
            <p:grpSpPr>
              <a:xfrm flipV="1">
                <a:off x="2320472" y="2540000"/>
                <a:ext cx="9552869" cy="3801609"/>
                <a:chOff x="2480126" y="667648"/>
                <a:chExt cx="9552869" cy="3801609"/>
              </a:xfrm>
            </p:grpSpPr>
            <p:cxnSp>
              <p:nvCxnSpPr>
                <p:cNvPr id="40" name="Connecteur droit 39">
                  <a:extLst>
                    <a:ext uri="{FF2B5EF4-FFF2-40B4-BE49-F238E27FC236}">
                      <a16:creationId xmlns:a16="http://schemas.microsoft.com/office/drawing/2014/main" id="{53F1B36D-AD28-FF45-BDA9-A45C544BFC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80126" y="667648"/>
                  <a:ext cx="9552869" cy="380160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necteur droit 40">
                  <a:extLst>
                    <a:ext uri="{FF2B5EF4-FFF2-40B4-BE49-F238E27FC236}">
                      <a16:creationId xmlns:a16="http://schemas.microsoft.com/office/drawing/2014/main" id="{3DE676F4-79CD-0E44-AD4A-76EC6C9A79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95045" y="1390024"/>
                  <a:ext cx="8292879" cy="276552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necteur droit 41">
                  <a:extLst>
                    <a:ext uri="{FF2B5EF4-FFF2-40B4-BE49-F238E27FC236}">
                      <a16:creationId xmlns:a16="http://schemas.microsoft.com/office/drawing/2014/main" id="{C0CA82A1-7BBD-E946-A386-9F2A7E570F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42740" y="2221664"/>
                  <a:ext cx="8274017" cy="175992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necteur droit 42">
                  <a:extLst>
                    <a:ext uri="{FF2B5EF4-FFF2-40B4-BE49-F238E27FC236}">
                      <a16:creationId xmlns:a16="http://schemas.microsoft.com/office/drawing/2014/main" id="{E269666D-D267-B140-A7D1-B92139BF4B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58979" y="3065303"/>
                  <a:ext cx="8274016" cy="698697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Connecteur droit 43">
                  <a:extLst>
                    <a:ext uri="{FF2B5EF4-FFF2-40B4-BE49-F238E27FC236}">
                      <a16:creationId xmlns:a16="http://schemas.microsoft.com/office/drawing/2014/main" id="{36DA5EAE-0A8A-9F49-BF9B-CC6384FBE1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826581" y="3581290"/>
                  <a:ext cx="8206414" cy="11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43B8F623-A689-7149-A344-52A2A656F266}"/>
                </a:ext>
              </a:extLst>
            </p:cNvPr>
            <p:cNvSpPr/>
            <p:nvPr/>
          </p:nvSpPr>
          <p:spPr>
            <a:xfrm flipH="1">
              <a:off x="6111754" y="94346"/>
              <a:ext cx="1022011" cy="6662057"/>
            </a:xfrm>
            <a:custGeom>
              <a:avLst/>
              <a:gdLst>
                <a:gd name="connsiteX0" fmla="*/ 1022011 w 1022011"/>
                <a:gd name="connsiteY0" fmla="*/ 0 h 6662057"/>
                <a:gd name="connsiteX1" fmla="*/ 586583 w 1022011"/>
                <a:gd name="connsiteY1" fmla="*/ 783771 h 6662057"/>
                <a:gd name="connsiteX2" fmla="*/ 296297 w 1022011"/>
                <a:gd name="connsiteY2" fmla="*/ 1538514 h 6662057"/>
                <a:gd name="connsiteX3" fmla="*/ 93097 w 1022011"/>
                <a:gd name="connsiteY3" fmla="*/ 2336800 h 6662057"/>
                <a:gd name="connsiteX4" fmla="*/ 20526 w 1022011"/>
                <a:gd name="connsiteY4" fmla="*/ 3091543 h 6662057"/>
                <a:gd name="connsiteX5" fmla="*/ 6011 w 1022011"/>
                <a:gd name="connsiteY5" fmla="*/ 3643085 h 6662057"/>
                <a:gd name="connsiteX6" fmla="*/ 107611 w 1022011"/>
                <a:gd name="connsiteY6" fmla="*/ 4397828 h 6662057"/>
                <a:gd name="connsiteX7" fmla="*/ 252754 w 1022011"/>
                <a:gd name="connsiteY7" fmla="*/ 5167085 h 6662057"/>
                <a:gd name="connsiteX8" fmla="*/ 601097 w 1022011"/>
                <a:gd name="connsiteY8" fmla="*/ 5950857 h 6662057"/>
                <a:gd name="connsiteX9" fmla="*/ 1022011 w 1022011"/>
                <a:gd name="connsiteY9" fmla="*/ 6662057 h 666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2011" h="6662057">
                  <a:moveTo>
                    <a:pt x="1022011" y="0"/>
                  </a:moveTo>
                  <a:cubicBezTo>
                    <a:pt x="864773" y="263676"/>
                    <a:pt x="707535" y="527352"/>
                    <a:pt x="586583" y="783771"/>
                  </a:cubicBezTo>
                  <a:cubicBezTo>
                    <a:pt x="465631" y="1040190"/>
                    <a:pt x="378545" y="1279676"/>
                    <a:pt x="296297" y="1538514"/>
                  </a:cubicBezTo>
                  <a:cubicBezTo>
                    <a:pt x="214049" y="1797352"/>
                    <a:pt x="139059" y="2077962"/>
                    <a:pt x="93097" y="2336800"/>
                  </a:cubicBezTo>
                  <a:cubicBezTo>
                    <a:pt x="47135" y="2595638"/>
                    <a:pt x="35040" y="2873829"/>
                    <a:pt x="20526" y="3091543"/>
                  </a:cubicBezTo>
                  <a:cubicBezTo>
                    <a:pt x="6012" y="3309257"/>
                    <a:pt x="-8503" y="3425371"/>
                    <a:pt x="6011" y="3643085"/>
                  </a:cubicBezTo>
                  <a:cubicBezTo>
                    <a:pt x="20525" y="3860799"/>
                    <a:pt x="66487" y="4143828"/>
                    <a:pt x="107611" y="4397828"/>
                  </a:cubicBezTo>
                  <a:cubicBezTo>
                    <a:pt x="148735" y="4651828"/>
                    <a:pt x="170506" y="4908247"/>
                    <a:pt x="252754" y="5167085"/>
                  </a:cubicBezTo>
                  <a:cubicBezTo>
                    <a:pt x="335002" y="5425923"/>
                    <a:pt x="472888" y="5701695"/>
                    <a:pt x="601097" y="5950857"/>
                  </a:cubicBezTo>
                  <a:cubicBezTo>
                    <a:pt x="729306" y="6200019"/>
                    <a:pt x="875658" y="6431038"/>
                    <a:pt x="1022011" y="6662057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8795AB7D-44D4-1F4F-8B42-069C316C21F2}"/>
                </a:ext>
              </a:extLst>
            </p:cNvPr>
            <p:cNvSpPr txBox="1"/>
            <p:nvPr/>
          </p:nvSpPr>
          <p:spPr>
            <a:xfrm>
              <a:off x="5819254" y="3400541"/>
              <a:ext cx="50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/>
                <a:t>O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864D6E13-E7C2-1D4F-BD58-39715ADA9AF4}"/>
                </a:ext>
              </a:extLst>
            </p:cNvPr>
            <p:cNvSpPr txBox="1"/>
            <p:nvPr/>
          </p:nvSpPr>
          <p:spPr>
            <a:xfrm>
              <a:off x="10253368" y="2825836"/>
              <a:ext cx="50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/>
                <a:t>F</a:t>
              </a:r>
            </a:p>
          </p:txBody>
        </p:sp>
      </p:grpSp>
      <p:sp>
        <p:nvSpPr>
          <p:cNvPr id="61" name="ZoneTexte 60">
            <a:extLst>
              <a:ext uri="{FF2B5EF4-FFF2-40B4-BE49-F238E27FC236}">
                <a16:creationId xmlns:a16="http://schemas.microsoft.com/office/drawing/2014/main" id="{63B1697D-1F33-6D47-A967-3C987DDCB3B3}"/>
              </a:ext>
            </a:extLst>
          </p:cNvPr>
          <p:cNvSpPr txBox="1"/>
          <p:nvPr/>
        </p:nvSpPr>
        <p:spPr>
          <a:xfrm>
            <a:off x="711200" y="4389440"/>
            <a:ext cx="3668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 : Centre optique de la lentille</a:t>
            </a:r>
          </a:p>
          <a:p>
            <a:endParaRPr lang="fr-FR" dirty="0"/>
          </a:p>
          <a:p>
            <a:r>
              <a:rPr lang="fr-FR" dirty="0"/>
              <a:t>F : foyer de la lentille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A33E89-65E8-6A47-8058-C3BFED49B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BEBB-02BB-5442-AD70-8F285E351651}" type="slidenum">
              <a:rPr lang="fr-FR" smtClean="0"/>
              <a:t>10</a:t>
            </a:fld>
            <a:endParaRPr lang="fr-FR"/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id="{A8519C95-4E8B-2F4D-9D79-7CEC3640D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1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Ondes et signaux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5" name="Image 2">
            <a:extLst>
              <a:ext uri="{FF2B5EF4-FFF2-40B4-BE49-F238E27FC236}">
                <a16:creationId xmlns:a16="http://schemas.microsoft.com/office/drawing/2014/main" id="{232CEC3D-1231-154E-B5BB-15FB4EA83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8727" y="508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BC88F5-E666-6CE1-5333-2C0BCA2D3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15070" cy="365125"/>
          </a:xfrm>
        </p:spPr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		</a:t>
            </a:r>
            <a:r>
              <a:rPr lang="fr-FR" dirty="0" err="1"/>
              <a:t>www.zajouetpouty.com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3998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655CAC8-C3C9-4148-9F8A-6630C1203BAD}"/>
              </a:ext>
            </a:extLst>
          </p:cNvPr>
          <p:cNvSpPr txBox="1"/>
          <p:nvPr/>
        </p:nvSpPr>
        <p:spPr>
          <a:xfrm>
            <a:off x="711200" y="2815766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Objet symétrique</a:t>
            </a:r>
          </a:p>
        </p:txBody>
      </p: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345AC1D5-45B9-0642-96EC-33AC3C748DAA}"/>
              </a:ext>
            </a:extLst>
          </p:cNvPr>
          <p:cNvGrpSpPr/>
          <p:nvPr/>
        </p:nvGrpSpPr>
        <p:grpSpPr>
          <a:xfrm flipH="1">
            <a:off x="4608372" y="87086"/>
            <a:ext cx="7228681" cy="6669317"/>
            <a:chOff x="4608372" y="87086"/>
            <a:chExt cx="7228681" cy="6669317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0BD9A024-DACC-164B-A5CE-F805D8ED7AF6}"/>
                </a:ext>
              </a:extLst>
            </p:cNvPr>
            <p:cNvGrpSpPr/>
            <p:nvPr/>
          </p:nvGrpSpPr>
          <p:grpSpPr>
            <a:xfrm>
              <a:off x="4608372" y="524233"/>
              <a:ext cx="1264155" cy="2388670"/>
              <a:chOff x="573405" y="1783080"/>
              <a:chExt cx="3631565" cy="6734175"/>
            </a:xfrm>
          </p:grpSpPr>
          <p:cxnSp>
            <p:nvCxnSpPr>
              <p:cNvPr id="8" name="Connecteur droit 7">
                <a:extLst>
                  <a:ext uri="{FF2B5EF4-FFF2-40B4-BE49-F238E27FC236}">
                    <a16:creationId xmlns:a16="http://schemas.microsoft.com/office/drawing/2014/main" id="{2407B61E-BFD2-5C4B-9B96-CEE28B0EDFEE}"/>
                  </a:ext>
                </a:extLst>
              </p:cNvPr>
              <p:cNvCxnSpPr/>
              <p:nvPr/>
            </p:nvCxnSpPr>
            <p:spPr>
              <a:xfrm flipV="1">
                <a:off x="1949450" y="1783080"/>
                <a:ext cx="225552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8">
                <a:extLst>
                  <a:ext uri="{FF2B5EF4-FFF2-40B4-BE49-F238E27FC236}">
                    <a16:creationId xmlns:a16="http://schemas.microsoft.com/office/drawing/2014/main" id="{0E9ECE16-9906-B042-BBC5-5664D6323189}"/>
                  </a:ext>
                </a:extLst>
              </p:cNvPr>
              <p:cNvCxnSpPr/>
              <p:nvPr/>
            </p:nvCxnSpPr>
            <p:spPr>
              <a:xfrm flipV="1">
                <a:off x="1673861" y="3794283"/>
                <a:ext cx="1439544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>
                <a:extLst>
                  <a:ext uri="{FF2B5EF4-FFF2-40B4-BE49-F238E27FC236}">
                    <a16:creationId xmlns:a16="http://schemas.microsoft.com/office/drawing/2014/main" id="{A43FCD2E-95C2-F04C-AEB7-D0CDD37E78B6}"/>
                  </a:ext>
                </a:extLst>
              </p:cNvPr>
              <p:cNvCxnSpPr/>
              <p:nvPr/>
            </p:nvCxnSpPr>
            <p:spPr>
              <a:xfrm flipV="1">
                <a:off x="935356" y="6101159"/>
                <a:ext cx="1439544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97217F60-AB2D-1C4B-86FB-D3373B17F334}"/>
                  </a:ext>
                </a:extLst>
              </p:cNvPr>
              <p:cNvCxnSpPr/>
              <p:nvPr/>
            </p:nvCxnSpPr>
            <p:spPr>
              <a:xfrm flipV="1">
                <a:off x="573405" y="8517255"/>
                <a:ext cx="143954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CDE199C3-7E56-924B-8ABB-B08D688562CC}"/>
                </a:ext>
              </a:extLst>
            </p:cNvPr>
            <p:cNvGrpSpPr/>
            <p:nvPr/>
          </p:nvGrpSpPr>
          <p:grpSpPr>
            <a:xfrm flipV="1">
              <a:off x="4622886" y="3945097"/>
              <a:ext cx="1264155" cy="2388670"/>
              <a:chOff x="573405" y="1946752"/>
              <a:chExt cx="3631565" cy="6734175"/>
            </a:xfrm>
          </p:grpSpPr>
          <p:cxnSp>
            <p:nvCxnSpPr>
              <p:cNvPr id="25" name="Connecteur droit 24">
                <a:extLst>
                  <a:ext uri="{FF2B5EF4-FFF2-40B4-BE49-F238E27FC236}">
                    <a16:creationId xmlns:a16="http://schemas.microsoft.com/office/drawing/2014/main" id="{A1F537D2-DEC4-8246-A570-158F1E3CEE47}"/>
                  </a:ext>
                </a:extLst>
              </p:cNvPr>
              <p:cNvCxnSpPr/>
              <p:nvPr/>
            </p:nvCxnSpPr>
            <p:spPr>
              <a:xfrm flipV="1">
                <a:off x="1949450" y="1946752"/>
                <a:ext cx="225552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id="{2FDA2A63-6374-A34E-8D48-A17C458D6D77}"/>
                  </a:ext>
                </a:extLst>
              </p:cNvPr>
              <p:cNvCxnSpPr/>
              <p:nvPr/>
            </p:nvCxnSpPr>
            <p:spPr>
              <a:xfrm flipV="1">
                <a:off x="1673861" y="3876119"/>
                <a:ext cx="1439544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278D6D1E-ECD3-BC4C-B715-8C06DAB71739}"/>
                  </a:ext>
                </a:extLst>
              </p:cNvPr>
              <p:cNvCxnSpPr/>
              <p:nvPr/>
            </p:nvCxnSpPr>
            <p:spPr>
              <a:xfrm flipV="1">
                <a:off x="935356" y="6305750"/>
                <a:ext cx="1439544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A91D4053-7CA8-0043-BBE5-CEE09753626F}"/>
                  </a:ext>
                </a:extLst>
              </p:cNvPr>
              <p:cNvCxnSpPr/>
              <p:nvPr/>
            </p:nvCxnSpPr>
            <p:spPr>
              <a:xfrm flipV="1">
                <a:off x="573405" y="8680927"/>
                <a:ext cx="1439544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8E53B1CA-261D-D143-90BC-5F5716FF1400}"/>
                </a:ext>
              </a:extLst>
            </p:cNvPr>
            <p:cNvCxnSpPr>
              <a:cxnSpLocks/>
            </p:cNvCxnSpPr>
            <p:nvPr/>
          </p:nvCxnSpPr>
          <p:spPr>
            <a:xfrm>
              <a:off x="4622886" y="3429000"/>
              <a:ext cx="474362" cy="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63249072-4C78-4B4E-8A03-679339D7CA2D}"/>
                </a:ext>
              </a:extLst>
            </p:cNvPr>
            <p:cNvSpPr/>
            <p:nvPr/>
          </p:nvSpPr>
          <p:spPr>
            <a:xfrm>
              <a:off x="5073984" y="87086"/>
              <a:ext cx="1022011" cy="6662057"/>
            </a:xfrm>
            <a:custGeom>
              <a:avLst/>
              <a:gdLst>
                <a:gd name="connsiteX0" fmla="*/ 1022011 w 1022011"/>
                <a:gd name="connsiteY0" fmla="*/ 0 h 6662057"/>
                <a:gd name="connsiteX1" fmla="*/ 586583 w 1022011"/>
                <a:gd name="connsiteY1" fmla="*/ 783771 h 6662057"/>
                <a:gd name="connsiteX2" fmla="*/ 296297 w 1022011"/>
                <a:gd name="connsiteY2" fmla="*/ 1538514 h 6662057"/>
                <a:gd name="connsiteX3" fmla="*/ 93097 w 1022011"/>
                <a:gd name="connsiteY3" fmla="*/ 2336800 h 6662057"/>
                <a:gd name="connsiteX4" fmla="*/ 20526 w 1022011"/>
                <a:gd name="connsiteY4" fmla="*/ 3091543 h 6662057"/>
                <a:gd name="connsiteX5" fmla="*/ 6011 w 1022011"/>
                <a:gd name="connsiteY5" fmla="*/ 3643085 h 6662057"/>
                <a:gd name="connsiteX6" fmla="*/ 107611 w 1022011"/>
                <a:gd name="connsiteY6" fmla="*/ 4397828 h 6662057"/>
                <a:gd name="connsiteX7" fmla="*/ 252754 w 1022011"/>
                <a:gd name="connsiteY7" fmla="*/ 5167085 h 6662057"/>
                <a:gd name="connsiteX8" fmla="*/ 601097 w 1022011"/>
                <a:gd name="connsiteY8" fmla="*/ 5950857 h 6662057"/>
                <a:gd name="connsiteX9" fmla="*/ 1022011 w 1022011"/>
                <a:gd name="connsiteY9" fmla="*/ 6662057 h 666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2011" h="6662057">
                  <a:moveTo>
                    <a:pt x="1022011" y="0"/>
                  </a:moveTo>
                  <a:cubicBezTo>
                    <a:pt x="864773" y="263676"/>
                    <a:pt x="707535" y="527352"/>
                    <a:pt x="586583" y="783771"/>
                  </a:cubicBezTo>
                  <a:cubicBezTo>
                    <a:pt x="465631" y="1040190"/>
                    <a:pt x="378545" y="1279676"/>
                    <a:pt x="296297" y="1538514"/>
                  </a:cubicBezTo>
                  <a:cubicBezTo>
                    <a:pt x="214049" y="1797352"/>
                    <a:pt x="139059" y="2077962"/>
                    <a:pt x="93097" y="2336800"/>
                  </a:cubicBezTo>
                  <a:cubicBezTo>
                    <a:pt x="47135" y="2595638"/>
                    <a:pt x="35040" y="2873829"/>
                    <a:pt x="20526" y="3091543"/>
                  </a:cubicBezTo>
                  <a:cubicBezTo>
                    <a:pt x="6012" y="3309257"/>
                    <a:pt x="-8503" y="3425371"/>
                    <a:pt x="6011" y="3643085"/>
                  </a:cubicBezTo>
                  <a:cubicBezTo>
                    <a:pt x="20525" y="3860799"/>
                    <a:pt x="66487" y="4143828"/>
                    <a:pt x="107611" y="4397828"/>
                  </a:cubicBezTo>
                  <a:cubicBezTo>
                    <a:pt x="148735" y="4651828"/>
                    <a:pt x="170506" y="4908247"/>
                    <a:pt x="252754" y="5167085"/>
                  </a:cubicBezTo>
                  <a:cubicBezTo>
                    <a:pt x="335002" y="5425923"/>
                    <a:pt x="472888" y="5701695"/>
                    <a:pt x="601097" y="5950857"/>
                  </a:cubicBezTo>
                  <a:cubicBezTo>
                    <a:pt x="729306" y="6200019"/>
                    <a:pt x="875658" y="6431038"/>
                    <a:pt x="1022011" y="6662057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14F8DD91-BB6D-CE46-B262-9BF9A2495F38}"/>
                </a:ext>
              </a:extLst>
            </p:cNvPr>
            <p:cNvGrpSpPr/>
            <p:nvPr/>
          </p:nvGrpSpPr>
          <p:grpSpPr>
            <a:xfrm>
              <a:off x="6362415" y="515248"/>
              <a:ext cx="5474638" cy="5826361"/>
              <a:chOff x="2320472" y="515248"/>
              <a:chExt cx="9560123" cy="5826361"/>
            </a:xfrm>
          </p:grpSpPr>
          <p:grpSp>
            <p:nvGrpSpPr>
              <p:cNvPr id="38" name="Groupe 37">
                <a:extLst>
                  <a:ext uri="{FF2B5EF4-FFF2-40B4-BE49-F238E27FC236}">
                    <a16:creationId xmlns:a16="http://schemas.microsoft.com/office/drawing/2014/main" id="{904E60BF-10AC-BC44-BD96-464A302B495E}"/>
                  </a:ext>
                </a:extLst>
              </p:cNvPr>
              <p:cNvGrpSpPr/>
              <p:nvPr/>
            </p:nvGrpSpPr>
            <p:grpSpPr>
              <a:xfrm>
                <a:off x="2327726" y="515248"/>
                <a:ext cx="9552869" cy="3874192"/>
                <a:chOff x="2327726" y="515248"/>
                <a:chExt cx="9552869" cy="3874192"/>
              </a:xfrm>
            </p:grpSpPr>
            <p:cxnSp>
              <p:nvCxnSpPr>
                <p:cNvPr id="45" name="Connecteur droit 44">
                  <a:extLst>
                    <a:ext uri="{FF2B5EF4-FFF2-40B4-BE49-F238E27FC236}">
                      <a16:creationId xmlns:a16="http://schemas.microsoft.com/office/drawing/2014/main" id="{D869F390-EC08-9742-B93F-102F482EAB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7726" y="515248"/>
                  <a:ext cx="9470760" cy="3874192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necteur droit 45">
                  <a:extLst>
                    <a:ext uri="{FF2B5EF4-FFF2-40B4-BE49-F238E27FC236}">
                      <a16:creationId xmlns:a16="http://schemas.microsoft.com/office/drawing/2014/main" id="{59D7BCC3-9CC9-7646-94C5-1CAE698838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55314" y="1237624"/>
                  <a:ext cx="8380210" cy="276552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necteur droit 46">
                  <a:extLst>
                    <a:ext uri="{FF2B5EF4-FFF2-40B4-BE49-F238E27FC236}">
                      <a16:creationId xmlns:a16="http://schemas.microsoft.com/office/drawing/2014/main" id="{53E17C3C-AC2D-D944-8C1B-A0F7DE6C8E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57943" y="2206171"/>
                  <a:ext cx="8206414" cy="1623022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necteur droit 47">
                  <a:extLst>
                    <a:ext uri="{FF2B5EF4-FFF2-40B4-BE49-F238E27FC236}">
                      <a16:creationId xmlns:a16="http://schemas.microsoft.com/office/drawing/2014/main" id="{8F799F1D-6FAD-EB4B-A126-3BA95DF416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76526" y="2912903"/>
                  <a:ext cx="8404069" cy="69869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e 38">
                <a:extLst>
                  <a:ext uri="{FF2B5EF4-FFF2-40B4-BE49-F238E27FC236}">
                    <a16:creationId xmlns:a16="http://schemas.microsoft.com/office/drawing/2014/main" id="{5AAC0378-0AFA-5140-B59A-6C9A88A859E2}"/>
                  </a:ext>
                </a:extLst>
              </p:cNvPr>
              <p:cNvGrpSpPr/>
              <p:nvPr/>
            </p:nvGrpSpPr>
            <p:grpSpPr>
              <a:xfrm flipV="1">
                <a:off x="2320472" y="2540000"/>
                <a:ext cx="9552869" cy="3801609"/>
                <a:chOff x="2480126" y="667648"/>
                <a:chExt cx="9552869" cy="3801609"/>
              </a:xfrm>
            </p:grpSpPr>
            <p:cxnSp>
              <p:nvCxnSpPr>
                <p:cNvPr id="40" name="Connecteur droit 39">
                  <a:extLst>
                    <a:ext uri="{FF2B5EF4-FFF2-40B4-BE49-F238E27FC236}">
                      <a16:creationId xmlns:a16="http://schemas.microsoft.com/office/drawing/2014/main" id="{53F1B36D-AD28-FF45-BDA9-A45C544BFC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80126" y="667648"/>
                  <a:ext cx="9552869" cy="380160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necteur droit 40">
                  <a:extLst>
                    <a:ext uri="{FF2B5EF4-FFF2-40B4-BE49-F238E27FC236}">
                      <a16:creationId xmlns:a16="http://schemas.microsoft.com/office/drawing/2014/main" id="{3DE676F4-79CD-0E44-AD4A-76EC6C9A79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95045" y="1390024"/>
                  <a:ext cx="8292879" cy="276552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necteur droit 41">
                  <a:extLst>
                    <a:ext uri="{FF2B5EF4-FFF2-40B4-BE49-F238E27FC236}">
                      <a16:creationId xmlns:a16="http://schemas.microsoft.com/office/drawing/2014/main" id="{C0CA82A1-7BBD-E946-A386-9F2A7E570F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42740" y="2221664"/>
                  <a:ext cx="8274017" cy="175992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necteur droit 42">
                  <a:extLst>
                    <a:ext uri="{FF2B5EF4-FFF2-40B4-BE49-F238E27FC236}">
                      <a16:creationId xmlns:a16="http://schemas.microsoft.com/office/drawing/2014/main" id="{E269666D-D267-B140-A7D1-B92139BF4B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58979" y="3065303"/>
                  <a:ext cx="8274016" cy="698697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Connecteur droit 43">
                  <a:extLst>
                    <a:ext uri="{FF2B5EF4-FFF2-40B4-BE49-F238E27FC236}">
                      <a16:creationId xmlns:a16="http://schemas.microsoft.com/office/drawing/2014/main" id="{36DA5EAE-0A8A-9F49-BF9B-CC6384FBE1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826581" y="3581290"/>
                  <a:ext cx="8206414" cy="11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43B8F623-A689-7149-A344-52A2A656F266}"/>
                </a:ext>
              </a:extLst>
            </p:cNvPr>
            <p:cNvSpPr/>
            <p:nvPr/>
          </p:nvSpPr>
          <p:spPr>
            <a:xfrm flipH="1">
              <a:off x="6111754" y="94346"/>
              <a:ext cx="1022011" cy="6662057"/>
            </a:xfrm>
            <a:custGeom>
              <a:avLst/>
              <a:gdLst>
                <a:gd name="connsiteX0" fmla="*/ 1022011 w 1022011"/>
                <a:gd name="connsiteY0" fmla="*/ 0 h 6662057"/>
                <a:gd name="connsiteX1" fmla="*/ 586583 w 1022011"/>
                <a:gd name="connsiteY1" fmla="*/ 783771 h 6662057"/>
                <a:gd name="connsiteX2" fmla="*/ 296297 w 1022011"/>
                <a:gd name="connsiteY2" fmla="*/ 1538514 h 6662057"/>
                <a:gd name="connsiteX3" fmla="*/ 93097 w 1022011"/>
                <a:gd name="connsiteY3" fmla="*/ 2336800 h 6662057"/>
                <a:gd name="connsiteX4" fmla="*/ 20526 w 1022011"/>
                <a:gd name="connsiteY4" fmla="*/ 3091543 h 6662057"/>
                <a:gd name="connsiteX5" fmla="*/ 6011 w 1022011"/>
                <a:gd name="connsiteY5" fmla="*/ 3643085 h 6662057"/>
                <a:gd name="connsiteX6" fmla="*/ 107611 w 1022011"/>
                <a:gd name="connsiteY6" fmla="*/ 4397828 h 6662057"/>
                <a:gd name="connsiteX7" fmla="*/ 252754 w 1022011"/>
                <a:gd name="connsiteY7" fmla="*/ 5167085 h 6662057"/>
                <a:gd name="connsiteX8" fmla="*/ 601097 w 1022011"/>
                <a:gd name="connsiteY8" fmla="*/ 5950857 h 6662057"/>
                <a:gd name="connsiteX9" fmla="*/ 1022011 w 1022011"/>
                <a:gd name="connsiteY9" fmla="*/ 6662057 h 666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2011" h="6662057">
                  <a:moveTo>
                    <a:pt x="1022011" y="0"/>
                  </a:moveTo>
                  <a:cubicBezTo>
                    <a:pt x="864773" y="263676"/>
                    <a:pt x="707535" y="527352"/>
                    <a:pt x="586583" y="783771"/>
                  </a:cubicBezTo>
                  <a:cubicBezTo>
                    <a:pt x="465631" y="1040190"/>
                    <a:pt x="378545" y="1279676"/>
                    <a:pt x="296297" y="1538514"/>
                  </a:cubicBezTo>
                  <a:cubicBezTo>
                    <a:pt x="214049" y="1797352"/>
                    <a:pt x="139059" y="2077962"/>
                    <a:pt x="93097" y="2336800"/>
                  </a:cubicBezTo>
                  <a:cubicBezTo>
                    <a:pt x="47135" y="2595638"/>
                    <a:pt x="35040" y="2873829"/>
                    <a:pt x="20526" y="3091543"/>
                  </a:cubicBezTo>
                  <a:cubicBezTo>
                    <a:pt x="6012" y="3309257"/>
                    <a:pt x="-8503" y="3425371"/>
                    <a:pt x="6011" y="3643085"/>
                  </a:cubicBezTo>
                  <a:cubicBezTo>
                    <a:pt x="20525" y="3860799"/>
                    <a:pt x="66487" y="4143828"/>
                    <a:pt x="107611" y="4397828"/>
                  </a:cubicBezTo>
                  <a:cubicBezTo>
                    <a:pt x="148735" y="4651828"/>
                    <a:pt x="170506" y="4908247"/>
                    <a:pt x="252754" y="5167085"/>
                  </a:cubicBezTo>
                  <a:cubicBezTo>
                    <a:pt x="335002" y="5425923"/>
                    <a:pt x="472888" y="5701695"/>
                    <a:pt x="601097" y="5950857"/>
                  </a:cubicBezTo>
                  <a:cubicBezTo>
                    <a:pt x="729306" y="6200019"/>
                    <a:pt x="875658" y="6431038"/>
                    <a:pt x="1022011" y="6662057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8795AB7D-44D4-1F4F-8B42-069C316C21F2}"/>
                </a:ext>
              </a:extLst>
            </p:cNvPr>
            <p:cNvSpPr txBox="1"/>
            <p:nvPr/>
          </p:nvSpPr>
          <p:spPr>
            <a:xfrm>
              <a:off x="5819254" y="3400541"/>
              <a:ext cx="50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/>
                <a:t>O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864D6E13-E7C2-1D4F-BD58-39715ADA9AF4}"/>
                </a:ext>
              </a:extLst>
            </p:cNvPr>
            <p:cNvSpPr txBox="1"/>
            <p:nvPr/>
          </p:nvSpPr>
          <p:spPr>
            <a:xfrm>
              <a:off x="10253368" y="2825836"/>
              <a:ext cx="50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/>
                <a:t>F</a:t>
              </a:r>
            </a:p>
          </p:txBody>
        </p:sp>
      </p:grpSp>
      <p:sp>
        <p:nvSpPr>
          <p:cNvPr id="61" name="ZoneTexte 60">
            <a:extLst>
              <a:ext uri="{FF2B5EF4-FFF2-40B4-BE49-F238E27FC236}">
                <a16:creationId xmlns:a16="http://schemas.microsoft.com/office/drawing/2014/main" id="{63B1697D-1F33-6D47-A967-3C987DDCB3B3}"/>
              </a:ext>
            </a:extLst>
          </p:cNvPr>
          <p:cNvSpPr txBox="1"/>
          <p:nvPr/>
        </p:nvSpPr>
        <p:spPr>
          <a:xfrm>
            <a:off x="711200" y="4389440"/>
            <a:ext cx="3668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 : Centre optique de la lentille</a:t>
            </a:r>
          </a:p>
          <a:p>
            <a:endParaRPr lang="fr-FR" dirty="0"/>
          </a:p>
          <a:p>
            <a:r>
              <a:rPr lang="fr-FR" dirty="0"/>
              <a:t>F : foyer de la lentille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A724C13-FC0E-A644-9793-FDCB13CBE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BEBB-02BB-5442-AD70-8F285E351651}" type="slidenum">
              <a:rPr lang="fr-FR" smtClean="0"/>
              <a:t>11</a:t>
            </a:fld>
            <a:endParaRPr lang="fr-FR"/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id="{E01EF90B-75AB-7942-B2FA-2D1C074DF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1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Ondes et signaux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5" name="Image 2">
            <a:extLst>
              <a:ext uri="{FF2B5EF4-FFF2-40B4-BE49-F238E27FC236}">
                <a16:creationId xmlns:a16="http://schemas.microsoft.com/office/drawing/2014/main" id="{57A06EC2-D196-6049-85A2-2C7378985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8727" y="508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AA98ED-8348-3445-C700-B47994D71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15070" cy="365125"/>
          </a:xfrm>
        </p:spPr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		</a:t>
            </a:r>
            <a:r>
              <a:rPr lang="fr-FR" dirty="0" err="1"/>
              <a:t>www.zajouetpouty.com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1269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>
            <a:extLst>
              <a:ext uri="{FF2B5EF4-FFF2-40B4-BE49-F238E27FC236}">
                <a16:creationId xmlns:a16="http://schemas.microsoft.com/office/drawing/2014/main" id="{7810518A-DE0D-4748-931A-8D1A6A41E2F4}"/>
              </a:ext>
            </a:extLst>
          </p:cNvPr>
          <p:cNvSpPr/>
          <p:nvPr/>
        </p:nvSpPr>
        <p:spPr>
          <a:xfrm>
            <a:off x="5073987" y="87086"/>
            <a:ext cx="1022011" cy="6662057"/>
          </a:xfrm>
          <a:custGeom>
            <a:avLst/>
            <a:gdLst>
              <a:gd name="connsiteX0" fmla="*/ 1022011 w 1022011"/>
              <a:gd name="connsiteY0" fmla="*/ 0 h 6662057"/>
              <a:gd name="connsiteX1" fmla="*/ 586583 w 1022011"/>
              <a:gd name="connsiteY1" fmla="*/ 783771 h 6662057"/>
              <a:gd name="connsiteX2" fmla="*/ 296297 w 1022011"/>
              <a:gd name="connsiteY2" fmla="*/ 1538514 h 6662057"/>
              <a:gd name="connsiteX3" fmla="*/ 93097 w 1022011"/>
              <a:gd name="connsiteY3" fmla="*/ 2336800 h 6662057"/>
              <a:gd name="connsiteX4" fmla="*/ 20526 w 1022011"/>
              <a:gd name="connsiteY4" fmla="*/ 3091543 h 6662057"/>
              <a:gd name="connsiteX5" fmla="*/ 6011 w 1022011"/>
              <a:gd name="connsiteY5" fmla="*/ 3643085 h 6662057"/>
              <a:gd name="connsiteX6" fmla="*/ 107611 w 1022011"/>
              <a:gd name="connsiteY6" fmla="*/ 4397828 h 6662057"/>
              <a:gd name="connsiteX7" fmla="*/ 252754 w 1022011"/>
              <a:gd name="connsiteY7" fmla="*/ 5167085 h 6662057"/>
              <a:gd name="connsiteX8" fmla="*/ 601097 w 1022011"/>
              <a:gd name="connsiteY8" fmla="*/ 5950857 h 6662057"/>
              <a:gd name="connsiteX9" fmla="*/ 1022011 w 1022011"/>
              <a:gd name="connsiteY9" fmla="*/ 6662057 h 66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2011" h="6662057">
                <a:moveTo>
                  <a:pt x="1022011" y="0"/>
                </a:moveTo>
                <a:cubicBezTo>
                  <a:pt x="864773" y="263676"/>
                  <a:pt x="707535" y="527352"/>
                  <a:pt x="586583" y="783771"/>
                </a:cubicBezTo>
                <a:cubicBezTo>
                  <a:pt x="465631" y="1040190"/>
                  <a:pt x="378545" y="1279676"/>
                  <a:pt x="296297" y="1538514"/>
                </a:cubicBezTo>
                <a:cubicBezTo>
                  <a:pt x="214049" y="1797352"/>
                  <a:pt x="139059" y="2077962"/>
                  <a:pt x="93097" y="2336800"/>
                </a:cubicBezTo>
                <a:cubicBezTo>
                  <a:pt x="47135" y="2595638"/>
                  <a:pt x="35040" y="2873829"/>
                  <a:pt x="20526" y="3091543"/>
                </a:cubicBezTo>
                <a:cubicBezTo>
                  <a:pt x="6012" y="3309257"/>
                  <a:pt x="-8503" y="3425371"/>
                  <a:pt x="6011" y="3643085"/>
                </a:cubicBezTo>
                <a:cubicBezTo>
                  <a:pt x="20525" y="3860799"/>
                  <a:pt x="66487" y="4143828"/>
                  <a:pt x="107611" y="4397828"/>
                </a:cubicBezTo>
                <a:cubicBezTo>
                  <a:pt x="148735" y="4651828"/>
                  <a:pt x="170506" y="4908247"/>
                  <a:pt x="252754" y="5167085"/>
                </a:cubicBezTo>
                <a:cubicBezTo>
                  <a:pt x="335002" y="5425923"/>
                  <a:pt x="472888" y="5701695"/>
                  <a:pt x="601097" y="5950857"/>
                </a:cubicBezTo>
                <a:cubicBezTo>
                  <a:pt x="729306" y="6200019"/>
                  <a:pt x="875658" y="6431038"/>
                  <a:pt x="1022011" y="6662057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orme libre 30">
            <a:extLst>
              <a:ext uri="{FF2B5EF4-FFF2-40B4-BE49-F238E27FC236}">
                <a16:creationId xmlns:a16="http://schemas.microsoft.com/office/drawing/2014/main" id="{9EA3BA63-04B0-0F41-8963-3947A9A2739A}"/>
              </a:ext>
            </a:extLst>
          </p:cNvPr>
          <p:cNvSpPr/>
          <p:nvPr/>
        </p:nvSpPr>
        <p:spPr>
          <a:xfrm flipH="1">
            <a:off x="6111758" y="94346"/>
            <a:ext cx="1022011" cy="6662057"/>
          </a:xfrm>
          <a:custGeom>
            <a:avLst/>
            <a:gdLst>
              <a:gd name="connsiteX0" fmla="*/ 1022011 w 1022011"/>
              <a:gd name="connsiteY0" fmla="*/ 0 h 6662057"/>
              <a:gd name="connsiteX1" fmla="*/ 586583 w 1022011"/>
              <a:gd name="connsiteY1" fmla="*/ 783771 h 6662057"/>
              <a:gd name="connsiteX2" fmla="*/ 296297 w 1022011"/>
              <a:gd name="connsiteY2" fmla="*/ 1538514 h 6662057"/>
              <a:gd name="connsiteX3" fmla="*/ 93097 w 1022011"/>
              <a:gd name="connsiteY3" fmla="*/ 2336800 h 6662057"/>
              <a:gd name="connsiteX4" fmla="*/ 20526 w 1022011"/>
              <a:gd name="connsiteY4" fmla="*/ 3091543 h 6662057"/>
              <a:gd name="connsiteX5" fmla="*/ 6011 w 1022011"/>
              <a:gd name="connsiteY5" fmla="*/ 3643085 h 6662057"/>
              <a:gd name="connsiteX6" fmla="*/ 107611 w 1022011"/>
              <a:gd name="connsiteY6" fmla="*/ 4397828 h 6662057"/>
              <a:gd name="connsiteX7" fmla="*/ 252754 w 1022011"/>
              <a:gd name="connsiteY7" fmla="*/ 5167085 h 6662057"/>
              <a:gd name="connsiteX8" fmla="*/ 601097 w 1022011"/>
              <a:gd name="connsiteY8" fmla="*/ 5950857 h 6662057"/>
              <a:gd name="connsiteX9" fmla="*/ 1022011 w 1022011"/>
              <a:gd name="connsiteY9" fmla="*/ 6662057 h 66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2011" h="6662057">
                <a:moveTo>
                  <a:pt x="1022011" y="0"/>
                </a:moveTo>
                <a:cubicBezTo>
                  <a:pt x="864773" y="263676"/>
                  <a:pt x="707535" y="527352"/>
                  <a:pt x="586583" y="783771"/>
                </a:cubicBezTo>
                <a:cubicBezTo>
                  <a:pt x="465631" y="1040190"/>
                  <a:pt x="378545" y="1279676"/>
                  <a:pt x="296297" y="1538514"/>
                </a:cubicBezTo>
                <a:cubicBezTo>
                  <a:pt x="214049" y="1797352"/>
                  <a:pt x="139059" y="2077962"/>
                  <a:pt x="93097" y="2336800"/>
                </a:cubicBezTo>
                <a:cubicBezTo>
                  <a:pt x="47135" y="2595638"/>
                  <a:pt x="35040" y="2873829"/>
                  <a:pt x="20526" y="3091543"/>
                </a:cubicBezTo>
                <a:cubicBezTo>
                  <a:pt x="6012" y="3309257"/>
                  <a:pt x="-8503" y="3425371"/>
                  <a:pt x="6011" y="3643085"/>
                </a:cubicBezTo>
                <a:cubicBezTo>
                  <a:pt x="20525" y="3860799"/>
                  <a:pt x="66487" y="4143828"/>
                  <a:pt x="107611" y="4397828"/>
                </a:cubicBezTo>
                <a:cubicBezTo>
                  <a:pt x="148735" y="4651828"/>
                  <a:pt x="170506" y="4908247"/>
                  <a:pt x="252754" y="5167085"/>
                </a:cubicBezTo>
                <a:cubicBezTo>
                  <a:pt x="335002" y="5425923"/>
                  <a:pt x="472888" y="5701695"/>
                  <a:pt x="601097" y="5950857"/>
                </a:cubicBezTo>
                <a:cubicBezTo>
                  <a:pt x="729306" y="6200019"/>
                  <a:pt x="875658" y="6431038"/>
                  <a:pt x="1022011" y="6662057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7589297-D068-3C48-8BDE-BAFB2CB5D1C0}"/>
              </a:ext>
            </a:extLst>
          </p:cNvPr>
          <p:cNvSpPr txBox="1"/>
          <p:nvPr/>
        </p:nvSpPr>
        <p:spPr>
          <a:xfrm>
            <a:off x="10219769" y="288739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Axe optique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DF5E1DE-4CB7-9149-95D9-203BA1A34898}"/>
              </a:ext>
            </a:extLst>
          </p:cNvPr>
          <p:cNvSpPr txBox="1"/>
          <p:nvPr/>
        </p:nvSpPr>
        <p:spPr>
          <a:xfrm flipH="1">
            <a:off x="5841998" y="3410611"/>
            <a:ext cx="50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O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044BFDB-9D37-7A4C-A002-C4BB78ED8E5D}"/>
              </a:ext>
            </a:extLst>
          </p:cNvPr>
          <p:cNvSpPr txBox="1"/>
          <p:nvPr/>
        </p:nvSpPr>
        <p:spPr>
          <a:xfrm flipH="1">
            <a:off x="2244172" y="3410610"/>
            <a:ext cx="50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F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F266A2A-A9F4-3842-85B2-A58F0B590C26}"/>
              </a:ext>
            </a:extLst>
          </p:cNvPr>
          <p:cNvSpPr txBox="1"/>
          <p:nvPr/>
        </p:nvSpPr>
        <p:spPr>
          <a:xfrm flipH="1">
            <a:off x="9552115" y="3429000"/>
            <a:ext cx="50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F’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227F1013-1CFF-0E46-AD6F-B33B23EAB359}"/>
              </a:ext>
            </a:extLst>
          </p:cNvPr>
          <p:cNvCxnSpPr/>
          <p:nvPr/>
        </p:nvCxnSpPr>
        <p:spPr>
          <a:xfrm>
            <a:off x="304800" y="3425374"/>
            <a:ext cx="11698514" cy="362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2D9E0697-F7F8-A247-9EDC-DEB12835793B}"/>
              </a:ext>
            </a:extLst>
          </p:cNvPr>
          <p:cNvSpPr txBox="1"/>
          <p:nvPr/>
        </p:nvSpPr>
        <p:spPr>
          <a:xfrm>
            <a:off x="711200" y="4389440"/>
            <a:ext cx="3668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 points caractéristiques :</a:t>
            </a:r>
          </a:p>
          <a:p>
            <a:r>
              <a:rPr lang="fr-FR" dirty="0"/>
              <a:t>O : Centre optique de la lentille</a:t>
            </a:r>
          </a:p>
          <a:p>
            <a:r>
              <a:rPr lang="fr-FR" dirty="0"/>
              <a:t>F : foyer objet de la lentille</a:t>
            </a:r>
          </a:p>
          <a:p>
            <a:r>
              <a:rPr lang="fr-FR" dirty="0"/>
              <a:t>F’ : foyer image de la lentille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28210A0-33CA-8841-BAF3-1F38848309EB}"/>
              </a:ext>
            </a:extLst>
          </p:cNvPr>
          <p:cNvSpPr txBox="1"/>
          <p:nvPr/>
        </p:nvSpPr>
        <p:spPr>
          <a:xfrm>
            <a:off x="1621766" y="105231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Côté objet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7C57C0F-3A3D-6F48-B19E-654F38AD074C}"/>
              </a:ext>
            </a:extLst>
          </p:cNvPr>
          <p:cNvSpPr txBox="1"/>
          <p:nvPr/>
        </p:nvSpPr>
        <p:spPr>
          <a:xfrm>
            <a:off x="8189684" y="105231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Côté image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9B1B74-10ED-744B-9698-A2E5A0C0A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BEBB-02BB-5442-AD70-8F285E351651}" type="slidenum">
              <a:rPr lang="fr-FR" smtClean="0"/>
              <a:t>12</a:t>
            </a:fld>
            <a:endParaRPr lang="fr-FR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55B4E633-22AA-7648-AFCF-49BB29185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1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Ondes et signaux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Image 2">
            <a:extLst>
              <a:ext uri="{FF2B5EF4-FFF2-40B4-BE49-F238E27FC236}">
                <a16:creationId xmlns:a16="http://schemas.microsoft.com/office/drawing/2014/main" id="{BDE98BB3-5F83-2F41-99A5-BA22A1826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8727" y="508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D462AB2F-EA1E-4223-99AF-1A6421138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15070" cy="365125"/>
          </a:xfrm>
        </p:spPr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		</a:t>
            </a:r>
            <a:r>
              <a:rPr lang="fr-FR" dirty="0" err="1"/>
              <a:t>www.zajouetpouty.com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5850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235A6F-F866-3042-A1EE-A56F94F17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6"/>
            <a:ext cx="12192000" cy="1158868"/>
          </a:xfrm>
        </p:spPr>
        <p:txBody>
          <a:bodyPr/>
          <a:lstStyle/>
          <a:p>
            <a:pPr algn="ctr"/>
            <a:r>
              <a:rPr lang="fr-FR" b="1" dirty="0"/>
              <a:t>Modélisation d’une lentille mince convergente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D3B9AA17-63E9-294E-923E-03DC36672F5E}"/>
              </a:ext>
            </a:extLst>
          </p:cNvPr>
          <p:cNvCxnSpPr/>
          <p:nvPr/>
        </p:nvCxnSpPr>
        <p:spPr>
          <a:xfrm>
            <a:off x="6096000" y="1629000"/>
            <a:ext cx="0" cy="360000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E1E21474-4C29-D14B-A53D-60B754B3B258}"/>
              </a:ext>
            </a:extLst>
          </p:cNvPr>
          <p:cNvCxnSpPr/>
          <p:nvPr/>
        </p:nvCxnSpPr>
        <p:spPr>
          <a:xfrm>
            <a:off x="348343" y="3429000"/>
            <a:ext cx="114953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F264FB84-6B46-F94F-9CD1-ED5A2C7795D6}"/>
              </a:ext>
            </a:extLst>
          </p:cNvPr>
          <p:cNvSpPr txBox="1"/>
          <p:nvPr/>
        </p:nvSpPr>
        <p:spPr>
          <a:xfrm>
            <a:off x="10771312" y="3409903"/>
            <a:ext cx="2757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Axe optique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8463571-B560-0E41-9F0E-2101966DCD2E}"/>
              </a:ext>
            </a:extLst>
          </p:cNvPr>
          <p:cNvSpPr txBox="1"/>
          <p:nvPr/>
        </p:nvSpPr>
        <p:spPr>
          <a:xfrm flipH="1">
            <a:off x="5667826" y="3381583"/>
            <a:ext cx="50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O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933C2AC-F727-AC40-B945-55527D4ECDAD}"/>
              </a:ext>
            </a:extLst>
          </p:cNvPr>
          <p:cNvSpPr txBox="1"/>
          <p:nvPr/>
        </p:nvSpPr>
        <p:spPr>
          <a:xfrm flipH="1">
            <a:off x="3172752" y="3442511"/>
            <a:ext cx="50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F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3FA2C37-E0D2-C34E-B550-8CA8129ED8B4}"/>
              </a:ext>
            </a:extLst>
          </p:cNvPr>
          <p:cNvSpPr txBox="1"/>
          <p:nvPr/>
        </p:nvSpPr>
        <p:spPr>
          <a:xfrm flipH="1">
            <a:off x="8627421" y="3439633"/>
            <a:ext cx="50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F’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EA12CC0-CEE5-A74E-856F-C938029E415D}"/>
              </a:ext>
            </a:extLst>
          </p:cNvPr>
          <p:cNvCxnSpPr>
            <a:cxnSpLocks/>
          </p:cNvCxnSpPr>
          <p:nvPr/>
        </p:nvCxnSpPr>
        <p:spPr>
          <a:xfrm>
            <a:off x="3366990" y="3341792"/>
            <a:ext cx="0" cy="1744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DEC3A3A0-5C9B-074F-AC52-FC4119ADF173}"/>
              </a:ext>
            </a:extLst>
          </p:cNvPr>
          <p:cNvCxnSpPr>
            <a:cxnSpLocks/>
          </p:cNvCxnSpPr>
          <p:nvPr/>
        </p:nvCxnSpPr>
        <p:spPr>
          <a:xfrm>
            <a:off x="8817759" y="3341792"/>
            <a:ext cx="0" cy="1744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B520C8A2-A33C-1B4A-93A7-8D7D7EE468D3}"/>
              </a:ext>
            </a:extLst>
          </p:cNvPr>
          <p:cNvSpPr txBox="1"/>
          <p:nvPr/>
        </p:nvSpPr>
        <p:spPr>
          <a:xfrm>
            <a:off x="1167618" y="4529797"/>
            <a:ext cx="36262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 : centre optique de la lentille</a:t>
            </a:r>
          </a:p>
          <a:p>
            <a:r>
              <a:rPr lang="fr-FR" dirty="0"/>
              <a:t>F : foyer objet de la lentille</a:t>
            </a:r>
          </a:p>
          <a:p>
            <a:r>
              <a:rPr lang="fr-FR" dirty="0"/>
              <a:t>F’ : foyer image de la lentille</a:t>
            </a:r>
          </a:p>
          <a:p>
            <a:r>
              <a:rPr lang="fr-FR" dirty="0"/>
              <a:t>OF’ = f’ : distance focale de la lentille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1376D69-5B58-3B4B-8477-1A9944AE8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BEBB-02BB-5442-AD70-8F285E351651}" type="slidenum">
              <a:rPr lang="fr-FR" smtClean="0"/>
              <a:t>13</a:t>
            </a:fld>
            <a:endParaRPr lang="fr-FR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697127F7-3BC7-6549-975B-A689843A5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1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Ondes et signaux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Image 2">
            <a:extLst>
              <a:ext uri="{FF2B5EF4-FFF2-40B4-BE49-F238E27FC236}">
                <a16:creationId xmlns:a16="http://schemas.microsoft.com/office/drawing/2014/main" id="{6D529D17-FC9F-6F4E-9B43-7EA990544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8727" y="508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7EBF579-C0DD-9E4F-BE82-7CC73F583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15070" cy="365125"/>
          </a:xfrm>
        </p:spPr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		</a:t>
            </a:r>
            <a:r>
              <a:rPr lang="fr-FR" dirty="0" err="1"/>
              <a:t>www.zajouetpouty.com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4570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235A6F-F866-3042-A1EE-A56F94F17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6"/>
            <a:ext cx="12192000" cy="1158868"/>
          </a:xfrm>
        </p:spPr>
        <p:txBody>
          <a:bodyPr/>
          <a:lstStyle/>
          <a:p>
            <a:pPr algn="ctr"/>
            <a:r>
              <a:rPr lang="fr-FR" b="1" dirty="0"/>
              <a:t>3 rayons particuliers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D3B9AA17-63E9-294E-923E-03DC36672F5E}"/>
              </a:ext>
            </a:extLst>
          </p:cNvPr>
          <p:cNvCxnSpPr/>
          <p:nvPr/>
        </p:nvCxnSpPr>
        <p:spPr>
          <a:xfrm>
            <a:off x="6096000" y="1629000"/>
            <a:ext cx="0" cy="360000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E1E21474-4C29-D14B-A53D-60B754B3B258}"/>
              </a:ext>
            </a:extLst>
          </p:cNvPr>
          <p:cNvCxnSpPr/>
          <p:nvPr/>
        </p:nvCxnSpPr>
        <p:spPr>
          <a:xfrm>
            <a:off x="348343" y="3429000"/>
            <a:ext cx="114953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F264FB84-6B46-F94F-9CD1-ED5A2C7795D6}"/>
              </a:ext>
            </a:extLst>
          </p:cNvPr>
          <p:cNvSpPr txBox="1"/>
          <p:nvPr/>
        </p:nvSpPr>
        <p:spPr>
          <a:xfrm>
            <a:off x="10771312" y="3409903"/>
            <a:ext cx="2757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Axe optique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8463571-B560-0E41-9F0E-2101966DCD2E}"/>
              </a:ext>
            </a:extLst>
          </p:cNvPr>
          <p:cNvSpPr txBox="1"/>
          <p:nvPr/>
        </p:nvSpPr>
        <p:spPr>
          <a:xfrm flipH="1">
            <a:off x="5667826" y="3381583"/>
            <a:ext cx="50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O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933C2AC-F727-AC40-B945-55527D4ECDAD}"/>
              </a:ext>
            </a:extLst>
          </p:cNvPr>
          <p:cNvSpPr txBox="1"/>
          <p:nvPr/>
        </p:nvSpPr>
        <p:spPr>
          <a:xfrm flipH="1">
            <a:off x="3172752" y="3442511"/>
            <a:ext cx="50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F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3FA2C37-E0D2-C34E-B550-8CA8129ED8B4}"/>
              </a:ext>
            </a:extLst>
          </p:cNvPr>
          <p:cNvSpPr txBox="1"/>
          <p:nvPr/>
        </p:nvSpPr>
        <p:spPr>
          <a:xfrm flipH="1">
            <a:off x="8627421" y="3439633"/>
            <a:ext cx="50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F’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EA12CC0-CEE5-A74E-856F-C938029E415D}"/>
              </a:ext>
            </a:extLst>
          </p:cNvPr>
          <p:cNvCxnSpPr>
            <a:cxnSpLocks/>
          </p:cNvCxnSpPr>
          <p:nvPr/>
        </p:nvCxnSpPr>
        <p:spPr>
          <a:xfrm>
            <a:off x="3366990" y="3341792"/>
            <a:ext cx="0" cy="1744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DEC3A3A0-5C9B-074F-AC52-FC4119ADF173}"/>
              </a:ext>
            </a:extLst>
          </p:cNvPr>
          <p:cNvCxnSpPr>
            <a:cxnSpLocks/>
          </p:cNvCxnSpPr>
          <p:nvPr/>
        </p:nvCxnSpPr>
        <p:spPr>
          <a:xfrm>
            <a:off x="8817759" y="3341792"/>
            <a:ext cx="0" cy="1744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9EDDFA7-B333-4144-B763-34A782B8B560}"/>
              </a:ext>
            </a:extLst>
          </p:cNvPr>
          <p:cNvCxnSpPr/>
          <p:nvPr/>
        </p:nvCxnSpPr>
        <p:spPr>
          <a:xfrm>
            <a:off x="464234" y="2138289"/>
            <a:ext cx="11379423" cy="2588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206B99-F557-6E46-8EC1-E1EA59FC9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BEBB-02BB-5442-AD70-8F285E351651}" type="slidenum">
              <a:rPr lang="fr-FR" smtClean="0"/>
              <a:t>14</a:t>
            </a:fld>
            <a:endParaRPr lang="fr-FR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1D46F599-CEF3-9041-BC25-EC2A7EB04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1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Ondes et signaux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Image 2">
            <a:extLst>
              <a:ext uri="{FF2B5EF4-FFF2-40B4-BE49-F238E27FC236}">
                <a16:creationId xmlns:a16="http://schemas.microsoft.com/office/drawing/2014/main" id="{10650D22-AB87-A641-8D08-4F917645E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8727" y="508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4B904F05-41C5-DBA6-9903-8EA36F1EA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15070" cy="365125"/>
          </a:xfrm>
        </p:spPr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		</a:t>
            </a:r>
            <a:r>
              <a:rPr lang="fr-FR" dirty="0" err="1"/>
              <a:t>www.zajouetpouty.com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9573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235A6F-F866-3042-A1EE-A56F94F17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6"/>
            <a:ext cx="12192000" cy="1158868"/>
          </a:xfrm>
        </p:spPr>
        <p:txBody>
          <a:bodyPr/>
          <a:lstStyle/>
          <a:p>
            <a:pPr algn="ctr"/>
            <a:r>
              <a:rPr lang="fr-FR" b="1" dirty="0"/>
              <a:t>3 rayons particuliers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D3B9AA17-63E9-294E-923E-03DC36672F5E}"/>
              </a:ext>
            </a:extLst>
          </p:cNvPr>
          <p:cNvCxnSpPr/>
          <p:nvPr/>
        </p:nvCxnSpPr>
        <p:spPr>
          <a:xfrm>
            <a:off x="6096000" y="1629000"/>
            <a:ext cx="0" cy="360000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E1E21474-4C29-D14B-A53D-60B754B3B258}"/>
              </a:ext>
            </a:extLst>
          </p:cNvPr>
          <p:cNvCxnSpPr/>
          <p:nvPr/>
        </p:nvCxnSpPr>
        <p:spPr>
          <a:xfrm>
            <a:off x="348343" y="3429000"/>
            <a:ext cx="114953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F264FB84-6B46-F94F-9CD1-ED5A2C7795D6}"/>
              </a:ext>
            </a:extLst>
          </p:cNvPr>
          <p:cNvSpPr txBox="1"/>
          <p:nvPr/>
        </p:nvSpPr>
        <p:spPr>
          <a:xfrm>
            <a:off x="10771312" y="3409903"/>
            <a:ext cx="2757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Axe optique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8463571-B560-0E41-9F0E-2101966DCD2E}"/>
              </a:ext>
            </a:extLst>
          </p:cNvPr>
          <p:cNvSpPr txBox="1"/>
          <p:nvPr/>
        </p:nvSpPr>
        <p:spPr>
          <a:xfrm flipH="1">
            <a:off x="5667826" y="3381583"/>
            <a:ext cx="50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O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933C2AC-F727-AC40-B945-55527D4ECDAD}"/>
              </a:ext>
            </a:extLst>
          </p:cNvPr>
          <p:cNvSpPr txBox="1"/>
          <p:nvPr/>
        </p:nvSpPr>
        <p:spPr>
          <a:xfrm flipH="1">
            <a:off x="3172752" y="3442511"/>
            <a:ext cx="50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F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3FA2C37-E0D2-C34E-B550-8CA8129ED8B4}"/>
              </a:ext>
            </a:extLst>
          </p:cNvPr>
          <p:cNvSpPr txBox="1"/>
          <p:nvPr/>
        </p:nvSpPr>
        <p:spPr>
          <a:xfrm flipH="1">
            <a:off x="8627421" y="3439633"/>
            <a:ext cx="50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F’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EA12CC0-CEE5-A74E-856F-C938029E415D}"/>
              </a:ext>
            </a:extLst>
          </p:cNvPr>
          <p:cNvCxnSpPr>
            <a:cxnSpLocks/>
          </p:cNvCxnSpPr>
          <p:nvPr/>
        </p:nvCxnSpPr>
        <p:spPr>
          <a:xfrm>
            <a:off x="3366990" y="3341792"/>
            <a:ext cx="0" cy="1744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DEC3A3A0-5C9B-074F-AC52-FC4119ADF173}"/>
              </a:ext>
            </a:extLst>
          </p:cNvPr>
          <p:cNvCxnSpPr>
            <a:cxnSpLocks/>
          </p:cNvCxnSpPr>
          <p:nvPr/>
        </p:nvCxnSpPr>
        <p:spPr>
          <a:xfrm>
            <a:off x="8817759" y="3341792"/>
            <a:ext cx="0" cy="1744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9EDDFA7-B333-4144-B763-34A782B8B560}"/>
              </a:ext>
            </a:extLst>
          </p:cNvPr>
          <p:cNvCxnSpPr>
            <a:cxnSpLocks/>
          </p:cNvCxnSpPr>
          <p:nvPr/>
        </p:nvCxnSpPr>
        <p:spPr>
          <a:xfrm>
            <a:off x="464234" y="2138289"/>
            <a:ext cx="11830929" cy="27009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C79BA51-DF84-D345-ABA7-2B24538D9161}"/>
              </a:ext>
            </a:extLst>
          </p:cNvPr>
          <p:cNvCxnSpPr/>
          <p:nvPr/>
        </p:nvCxnSpPr>
        <p:spPr>
          <a:xfrm>
            <a:off x="348343" y="2278966"/>
            <a:ext cx="57476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02EB5BC-6E2D-7A40-9786-BC4DFF12B3D3}"/>
              </a:ext>
            </a:extLst>
          </p:cNvPr>
          <p:cNvCxnSpPr/>
          <p:nvPr/>
        </p:nvCxnSpPr>
        <p:spPr>
          <a:xfrm>
            <a:off x="6096000" y="2278966"/>
            <a:ext cx="6325772" cy="27150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E6EE8B03-C72B-3040-8719-5A2A8A7E2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BEBB-02BB-5442-AD70-8F285E351651}" type="slidenum">
              <a:rPr lang="fr-FR" smtClean="0"/>
              <a:t>15</a:t>
            </a:fld>
            <a:endParaRPr lang="fr-FR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02FA5036-4894-9840-9F82-19A8C1B18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1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Ondes et signaux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Image 2">
            <a:extLst>
              <a:ext uri="{FF2B5EF4-FFF2-40B4-BE49-F238E27FC236}">
                <a16:creationId xmlns:a16="http://schemas.microsoft.com/office/drawing/2014/main" id="{909CC22A-E6EA-9649-956A-2824D29FF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8727" y="508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51F6CDE4-C41F-2EBF-2083-19A84229D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15070" cy="365125"/>
          </a:xfrm>
        </p:spPr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		</a:t>
            </a:r>
            <a:r>
              <a:rPr lang="fr-FR" dirty="0" err="1"/>
              <a:t>www.zajouetpouty.com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4626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235A6F-F866-3042-A1EE-A56F94F17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6"/>
            <a:ext cx="12192000" cy="1158868"/>
          </a:xfrm>
        </p:spPr>
        <p:txBody>
          <a:bodyPr/>
          <a:lstStyle/>
          <a:p>
            <a:pPr algn="ctr"/>
            <a:r>
              <a:rPr lang="fr-FR" b="1" dirty="0"/>
              <a:t>3 rayons particuliers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D3B9AA17-63E9-294E-923E-03DC36672F5E}"/>
              </a:ext>
            </a:extLst>
          </p:cNvPr>
          <p:cNvCxnSpPr/>
          <p:nvPr/>
        </p:nvCxnSpPr>
        <p:spPr>
          <a:xfrm>
            <a:off x="6096000" y="1629000"/>
            <a:ext cx="0" cy="360000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E1E21474-4C29-D14B-A53D-60B754B3B258}"/>
              </a:ext>
            </a:extLst>
          </p:cNvPr>
          <p:cNvCxnSpPr/>
          <p:nvPr/>
        </p:nvCxnSpPr>
        <p:spPr>
          <a:xfrm>
            <a:off x="348343" y="3429000"/>
            <a:ext cx="114953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F264FB84-6B46-F94F-9CD1-ED5A2C7795D6}"/>
              </a:ext>
            </a:extLst>
          </p:cNvPr>
          <p:cNvSpPr txBox="1"/>
          <p:nvPr/>
        </p:nvSpPr>
        <p:spPr>
          <a:xfrm>
            <a:off x="10771312" y="3409903"/>
            <a:ext cx="2757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Axe optique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8463571-B560-0E41-9F0E-2101966DCD2E}"/>
              </a:ext>
            </a:extLst>
          </p:cNvPr>
          <p:cNvSpPr txBox="1"/>
          <p:nvPr/>
        </p:nvSpPr>
        <p:spPr>
          <a:xfrm flipH="1">
            <a:off x="5667826" y="3381583"/>
            <a:ext cx="50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O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933C2AC-F727-AC40-B945-55527D4ECDAD}"/>
              </a:ext>
            </a:extLst>
          </p:cNvPr>
          <p:cNvSpPr txBox="1"/>
          <p:nvPr/>
        </p:nvSpPr>
        <p:spPr>
          <a:xfrm flipH="1">
            <a:off x="3172752" y="3442511"/>
            <a:ext cx="50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F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3FA2C37-E0D2-C34E-B550-8CA8129ED8B4}"/>
              </a:ext>
            </a:extLst>
          </p:cNvPr>
          <p:cNvSpPr txBox="1"/>
          <p:nvPr/>
        </p:nvSpPr>
        <p:spPr>
          <a:xfrm flipH="1">
            <a:off x="8627421" y="3439633"/>
            <a:ext cx="50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F’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EA12CC0-CEE5-A74E-856F-C938029E415D}"/>
              </a:ext>
            </a:extLst>
          </p:cNvPr>
          <p:cNvCxnSpPr>
            <a:cxnSpLocks/>
          </p:cNvCxnSpPr>
          <p:nvPr/>
        </p:nvCxnSpPr>
        <p:spPr>
          <a:xfrm>
            <a:off x="3366990" y="3341792"/>
            <a:ext cx="0" cy="1744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DEC3A3A0-5C9B-074F-AC52-FC4119ADF173}"/>
              </a:ext>
            </a:extLst>
          </p:cNvPr>
          <p:cNvCxnSpPr>
            <a:cxnSpLocks/>
          </p:cNvCxnSpPr>
          <p:nvPr/>
        </p:nvCxnSpPr>
        <p:spPr>
          <a:xfrm>
            <a:off x="8817759" y="3341792"/>
            <a:ext cx="0" cy="1744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9EDDFA7-B333-4144-B763-34A782B8B560}"/>
              </a:ext>
            </a:extLst>
          </p:cNvPr>
          <p:cNvCxnSpPr>
            <a:cxnSpLocks/>
          </p:cNvCxnSpPr>
          <p:nvPr/>
        </p:nvCxnSpPr>
        <p:spPr>
          <a:xfrm>
            <a:off x="464234" y="2138289"/>
            <a:ext cx="11830929" cy="27009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C79BA51-DF84-D345-ABA7-2B24538D9161}"/>
              </a:ext>
            </a:extLst>
          </p:cNvPr>
          <p:cNvCxnSpPr/>
          <p:nvPr/>
        </p:nvCxnSpPr>
        <p:spPr>
          <a:xfrm>
            <a:off x="348343" y="2278966"/>
            <a:ext cx="57476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02EB5BC-6E2D-7A40-9786-BC4DFF12B3D3}"/>
              </a:ext>
            </a:extLst>
          </p:cNvPr>
          <p:cNvCxnSpPr/>
          <p:nvPr/>
        </p:nvCxnSpPr>
        <p:spPr>
          <a:xfrm>
            <a:off x="6096000" y="2278966"/>
            <a:ext cx="6325772" cy="27150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DDA1884-5489-B540-AF1C-2ACE7DEDAA65}"/>
              </a:ext>
            </a:extLst>
          </p:cNvPr>
          <p:cNvCxnSpPr>
            <a:cxnSpLocks/>
          </p:cNvCxnSpPr>
          <p:nvPr/>
        </p:nvCxnSpPr>
        <p:spPr>
          <a:xfrm>
            <a:off x="211015" y="1828800"/>
            <a:ext cx="5884985" cy="291201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7C9F9543-61EF-D743-B851-7D4618264003}"/>
              </a:ext>
            </a:extLst>
          </p:cNvPr>
          <p:cNvCxnSpPr/>
          <p:nvPr/>
        </p:nvCxnSpPr>
        <p:spPr>
          <a:xfrm>
            <a:off x="6096000" y="4698609"/>
            <a:ext cx="619916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F86AAEE2-C66B-BA4D-AE98-1D23945B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BEBB-02BB-5442-AD70-8F285E351651}" type="slidenum">
              <a:rPr lang="fr-FR" smtClean="0"/>
              <a:t>16</a:t>
            </a:fld>
            <a:endParaRPr lang="fr-FR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C3023441-1E0F-894D-BF88-7EEB1FB6B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1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Ondes et signaux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" name="Image 2">
            <a:extLst>
              <a:ext uri="{FF2B5EF4-FFF2-40B4-BE49-F238E27FC236}">
                <a16:creationId xmlns:a16="http://schemas.microsoft.com/office/drawing/2014/main" id="{D42E6C65-9D27-0A48-81ED-DFD8BCB45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8727" y="508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8D8F2720-5230-44BF-5B32-1A92920D7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15070" cy="365125"/>
          </a:xfrm>
        </p:spPr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		</a:t>
            </a:r>
            <a:r>
              <a:rPr lang="fr-FR" dirty="0" err="1"/>
              <a:t>www.zajouetpouty.com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6438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235A6F-F866-3042-A1EE-A56F94F17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6"/>
            <a:ext cx="12192000" cy="1158868"/>
          </a:xfrm>
        </p:spPr>
        <p:txBody>
          <a:bodyPr/>
          <a:lstStyle/>
          <a:p>
            <a:pPr algn="ctr"/>
            <a:r>
              <a:rPr lang="fr-FR" b="1" dirty="0"/>
              <a:t>Image d’un objet par une lentille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D3B9AA17-63E9-294E-923E-03DC36672F5E}"/>
              </a:ext>
            </a:extLst>
          </p:cNvPr>
          <p:cNvCxnSpPr/>
          <p:nvPr/>
        </p:nvCxnSpPr>
        <p:spPr>
          <a:xfrm>
            <a:off x="6096000" y="1629000"/>
            <a:ext cx="0" cy="360000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E1E21474-4C29-D14B-A53D-60B754B3B258}"/>
              </a:ext>
            </a:extLst>
          </p:cNvPr>
          <p:cNvCxnSpPr/>
          <p:nvPr/>
        </p:nvCxnSpPr>
        <p:spPr>
          <a:xfrm>
            <a:off x="348343" y="3429000"/>
            <a:ext cx="114953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F264FB84-6B46-F94F-9CD1-ED5A2C7795D6}"/>
              </a:ext>
            </a:extLst>
          </p:cNvPr>
          <p:cNvSpPr txBox="1"/>
          <p:nvPr/>
        </p:nvSpPr>
        <p:spPr>
          <a:xfrm>
            <a:off x="10687867" y="2986688"/>
            <a:ext cx="2757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Axe optique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8463571-B560-0E41-9F0E-2101966DCD2E}"/>
              </a:ext>
            </a:extLst>
          </p:cNvPr>
          <p:cNvSpPr txBox="1"/>
          <p:nvPr/>
        </p:nvSpPr>
        <p:spPr>
          <a:xfrm flipH="1">
            <a:off x="5667826" y="3381583"/>
            <a:ext cx="50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O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933C2AC-F727-AC40-B945-55527D4ECDAD}"/>
              </a:ext>
            </a:extLst>
          </p:cNvPr>
          <p:cNvSpPr txBox="1"/>
          <p:nvPr/>
        </p:nvSpPr>
        <p:spPr>
          <a:xfrm flipH="1">
            <a:off x="3172752" y="3442511"/>
            <a:ext cx="50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F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3FA2C37-E0D2-C34E-B550-8CA8129ED8B4}"/>
              </a:ext>
            </a:extLst>
          </p:cNvPr>
          <p:cNvSpPr txBox="1"/>
          <p:nvPr/>
        </p:nvSpPr>
        <p:spPr>
          <a:xfrm flipH="1">
            <a:off x="8627421" y="3439633"/>
            <a:ext cx="50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F’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EA12CC0-CEE5-A74E-856F-C938029E415D}"/>
              </a:ext>
            </a:extLst>
          </p:cNvPr>
          <p:cNvCxnSpPr>
            <a:cxnSpLocks/>
          </p:cNvCxnSpPr>
          <p:nvPr/>
        </p:nvCxnSpPr>
        <p:spPr>
          <a:xfrm>
            <a:off x="3366990" y="3341792"/>
            <a:ext cx="0" cy="1744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DEC3A3A0-5C9B-074F-AC52-FC4119ADF173}"/>
              </a:ext>
            </a:extLst>
          </p:cNvPr>
          <p:cNvCxnSpPr>
            <a:cxnSpLocks/>
          </p:cNvCxnSpPr>
          <p:nvPr/>
        </p:nvCxnSpPr>
        <p:spPr>
          <a:xfrm>
            <a:off x="8817759" y="3341792"/>
            <a:ext cx="0" cy="1744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9EDDFA7-B333-4144-B763-34A782B8B560}"/>
              </a:ext>
            </a:extLst>
          </p:cNvPr>
          <p:cNvCxnSpPr>
            <a:cxnSpLocks/>
          </p:cNvCxnSpPr>
          <p:nvPr/>
        </p:nvCxnSpPr>
        <p:spPr>
          <a:xfrm>
            <a:off x="464234" y="2138289"/>
            <a:ext cx="11830929" cy="27009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C79BA51-DF84-D345-ABA7-2B24538D9161}"/>
              </a:ext>
            </a:extLst>
          </p:cNvPr>
          <p:cNvCxnSpPr/>
          <p:nvPr/>
        </p:nvCxnSpPr>
        <p:spPr>
          <a:xfrm>
            <a:off x="348343" y="2278966"/>
            <a:ext cx="57476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02EB5BC-6E2D-7A40-9786-BC4DFF12B3D3}"/>
              </a:ext>
            </a:extLst>
          </p:cNvPr>
          <p:cNvCxnSpPr/>
          <p:nvPr/>
        </p:nvCxnSpPr>
        <p:spPr>
          <a:xfrm>
            <a:off x="6096000" y="2278966"/>
            <a:ext cx="6325772" cy="27150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DDA1884-5489-B540-AF1C-2ACE7DEDAA65}"/>
              </a:ext>
            </a:extLst>
          </p:cNvPr>
          <p:cNvCxnSpPr>
            <a:cxnSpLocks/>
          </p:cNvCxnSpPr>
          <p:nvPr/>
        </p:nvCxnSpPr>
        <p:spPr>
          <a:xfrm>
            <a:off x="211015" y="1828800"/>
            <a:ext cx="5884985" cy="291201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7C9F9543-61EF-D743-B851-7D4618264003}"/>
              </a:ext>
            </a:extLst>
          </p:cNvPr>
          <p:cNvCxnSpPr/>
          <p:nvPr/>
        </p:nvCxnSpPr>
        <p:spPr>
          <a:xfrm>
            <a:off x="6096000" y="4698609"/>
            <a:ext cx="619916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6EEEFA3A-EFD9-F640-A899-8108596DB8EA}"/>
              </a:ext>
            </a:extLst>
          </p:cNvPr>
          <p:cNvCxnSpPr/>
          <p:nvPr/>
        </p:nvCxnSpPr>
        <p:spPr>
          <a:xfrm flipV="1">
            <a:off x="1125415" y="2278966"/>
            <a:ext cx="0" cy="11500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50592FCA-3017-144B-9DF2-403220722EF9}"/>
              </a:ext>
            </a:extLst>
          </p:cNvPr>
          <p:cNvSpPr txBox="1"/>
          <p:nvPr/>
        </p:nvSpPr>
        <p:spPr>
          <a:xfrm flipH="1">
            <a:off x="736697" y="2209702"/>
            <a:ext cx="50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B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864145F-EFE2-2044-A880-E3E987EBB0D6}"/>
              </a:ext>
            </a:extLst>
          </p:cNvPr>
          <p:cNvSpPr txBox="1"/>
          <p:nvPr/>
        </p:nvSpPr>
        <p:spPr>
          <a:xfrm flipH="1">
            <a:off x="905438" y="3451990"/>
            <a:ext cx="50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6570C39B-BA2F-F647-8679-E1FD170E3C08}"/>
              </a:ext>
            </a:extLst>
          </p:cNvPr>
          <p:cNvCxnSpPr>
            <a:cxnSpLocks/>
          </p:cNvCxnSpPr>
          <p:nvPr/>
        </p:nvCxnSpPr>
        <p:spPr>
          <a:xfrm>
            <a:off x="11687911" y="3451990"/>
            <a:ext cx="0" cy="12142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051088F4-AE88-9443-B01B-36B7A4988DDA}"/>
              </a:ext>
            </a:extLst>
          </p:cNvPr>
          <p:cNvSpPr txBox="1"/>
          <p:nvPr/>
        </p:nvSpPr>
        <p:spPr>
          <a:xfrm flipH="1">
            <a:off x="11270561" y="4634106"/>
            <a:ext cx="50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B’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4238DE4-05E0-7045-BE4C-EC93590198B9}"/>
              </a:ext>
            </a:extLst>
          </p:cNvPr>
          <p:cNvSpPr txBox="1"/>
          <p:nvPr/>
        </p:nvSpPr>
        <p:spPr>
          <a:xfrm flipH="1">
            <a:off x="11205693" y="3414527"/>
            <a:ext cx="50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A’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B1F9CC9-7965-4346-A4B1-8D5434DFFA1F}"/>
              </a:ext>
            </a:extLst>
          </p:cNvPr>
          <p:cNvSpPr txBox="1"/>
          <p:nvPr/>
        </p:nvSpPr>
        <p:spPr>
          <a:xfrm>
            <a:off x="736696" y="4926493"/>
            <a:ext cx="103064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Objet réel AB</a:t>
            </a:r>
          </a:p>
          <a:p>
            <a:r>
              <a:rPr lang="fr-FR" dirty="0"/>
              <a:t>Image réelle A’B’, inversée</a:t>
            </a:r>
          </a:p>
          <a:p>
            <a:endParaRPr lang="fr-FR" dirty="0"/>
          </a:p>
          <a:p>
            <a:r>
              <a:rPr lang="fr-FR" dirty="0"/>
              <a:t>A’, image de A : point d’intersection de tous les rayons qui traversent la lentille en venant de A</a:t>
            </a:r>
          </a:p>
          <a:p>
            <a:r>
              <a:rPr lang="fr-FR" dirty="0"/>
              <a:t>B’, image de B : point d’intersection de tous les rayons qui traversent la lentille en venant de B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1968BDC0-A132-E647-AF63-6F67A7064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BEBB-02BB-5442-AD70-8F285E351651}" type="slidenum">
              <a:rPr lang="fr-FR" smtClean="0"/>
              <a:t>17</a:t>
            </a:fld>
            <a:endParaRPr lang="fr-FR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557627A7-3C2C-B44F-B3B7-BEDFC268E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1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Ondes et signaux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6" name="Image 2">
            <a:extLst>
              <a:ext uri="{FF2B5EF4-FFF2-40B4-BE49-F238E27FC236}">
                <a16:creationId xmlns:a16="http://schemas.microsoft.com/office/drawing/2014/main" id="{D60989C7-2B27-E24B-9E9B-C161EC3B5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8727" y="508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Espace réservé du pied de page 4">
            <a:extLst>
              <a:ext uri="{FF2B5EF4-FFF2-40B4-BE49-F238E27FC236}">
                <a16:creationId xmlns:a16="http://schemas.microsoft.com/office/drawing/2014/main" id="{6DC1DD6E-C79C-592B-65D6-1035750F1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15070" cy="365125"/>
          </a:xfrm>
        </p:spPr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		</a:t>
            </a:r>
            <a:r>
              <a:rPr lang="fr-FR" dirty="0" err="1"/>
              <a:t>www.zajouetpouty.com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4098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C526C9-F09A-DD4B-8301-3229D412C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8000"/>
            <a:ext cx="10515600" cy="1182688"/>
          </a:xfrm>
        </p:spPr>
        <p:txBody>
          <a:bodyPr>
            <a:normAutofit fontScale="90000"/>
          </a:bodyPr>
          <a:lstStyle/>
          <a:p>
            <a:r>
              <a:rPr lang="fr-FR" dirty="0"/>
              <a:t>Images d’un objet AB de hauteur AB = 2 cm à travers une lentille de taille 6 cm et de distance focale f’ = 5 cm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29F3A2-4A9B-2C48-A382-89A432799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Déterminer géométriquement la position et la taille de l’image A’B’ dans chacune des situations suivantes</a:t>
            </a:r>
          </a:p>
          <a:p>
            <a:r>
              <a:rPr lang="fr-FR" dirty="0"/>
              <a:t>OA = 10 cm</a:t>
            </a:r>
          </a:p>
          <a:p>
            <a:r>
              <a:rPr lang="fr-FR" dirty="0"/>
              <a:t>OA = 13 cm</a:t>
            </a:r>
          </a:p>
          <a:p>
            <a:r>
              <a:rPr lang="fr-FR" dirty="0"/>
              <a:t>OA = 8 cm</a:t>
            </a:r>
          </a:p>
          <a:p>
            <a:r>
              <a:rPr lang="fr-FR" dirty="0"/>
              <a:t>OA = 3 cm</a:t>
            </a:r>
          </a:p>
          <a:p>
            <a:r>
              <a:rPr lang="fr-FR" dirty="0"/>
              <a:t>OA = 5 cm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9DB29CC-0749-3741-A965-5614758A5940}"/>
              </a:ext>
            </a:extLst>
          </p:cNvPr>
          <p:cNvSpPr txBox="1"/>
          <p:nvPr/>
        </p:nvSpPr>
        <p:spPr>
          <a:xfrm>
            <a:off x="4147930" y="3428999"/>
            <a:ext cx="8044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les tracés, prendre la feuille en format paysage</a:t>
            </a:r>
          </a:p>
          <a:p>
            <a:endParaRPr lang="fr-FR" dirty="0"/>
          </a:p>
          <a:p>
            <a:r>
              <a:rPr lang="fr-FR" dirty="0"/>
              <a:t>Pour les 3 premières situations, vérifier expérimentalement la position théorique.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Les 2 dernières situations demandent réflexion et prise d’initiative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8ACAE2-EA58-E043-A55D-943D8144B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BEBB-02BB-5442-AD70-8F285E351651}" type="slidenum">
              <a:rPr lang="fr-FR" smtClean="0"/>
              <a:t>18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E5A5A6-E030-0149-ABAE-DBCDCA5FD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1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Ondes et signaux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 2">
            <a:extLst>
              <a:ext uri="{FF2B5EF4-FFF2-40B4-BE49-F238E27FC236}">
                <a16:creationId xmlns:a16="http://schemas.microsoft.com/office/drawing/2014/main" id="{B69BAC7C-9C57-1B4B-AA6F-526145EC2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8727" y="508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245B72FE-750B-E2E1-A157-81C533982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15070" cy="365125"/>
          </a:xfrm>
        </p:spPr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		</a:t>
            </a:r>
            <a:r>
              <a:rPr lang="fr-FR" dirty="0" err="1"/>
              <a:t>www.zajouetpouty.com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5812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 de texte 9">
            <a:extLst>
              <a:ext uri="{FF2B5EF4-FFF2-40B4-BE49-F238E27FC236}">
                <a16:creationId xmlns:a16="http://schemas.microsoft.com/office/drawing/2014/main" id="{CC41BE91-92AE-2F48-BD56-37D05E7D1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1871" y="281264"/>
            <a:ext cx="2106612" cy="8191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Prisme isocèle constitué d’un matériau </a:t>
            </a:r>
            <a:r>
              <a:rPr lang="fr-FR" altLang="fr-F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d’indice de réfraction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= 1,5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’angle au sommet est égal à 60°.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6092816D-DADA-EA46-86C2-78DEEAC7C70F}"/>
              </a:ext>
            </a:extLst>
          </p:cNvPr>
          <p:cNvSpPr>
            <a:spLocks noChangeAspect="1"/>
          </p:cNvSpPr>
          <p:nvPr/>
        </p:nvSpPr>
        <p:spPr>
          <a:xfrm>
            <a:off x="3946196" y="1100414"/>
            <a:ext cx="4299607" cy="3755131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4B5215E-44FD-D546-AB16-7CDE6CE3780B}"/>
              </a:ext>
            </a:extLst>
          </p:cNvPr>
          <p:cNvCxnSpPr>
            <a:cxnSpLocks/>
          </p:cNvCxnSpPr>
          <p:nvPr/>
        </p:nvCxnSpPr>
        <p:spPr>
          <a:xfrm>
            <a:off x="1212112" y="3028623"/>
            <a:ext cx="37726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F29965-0382-FE44-B482-F65CADAD2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15070" cy="365125"/>
          </a:xfrm>
        </p:spPr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		</a:t>
            </a:r>
            <a:r>
              <a:rPr lang="fr-FR" dirty="0" err="1"/>
              <a:t>www.zajouetpouty.com</a:t>
            </a:r>
            <a:r>
              <a:rPr lang="fr-FR" dirty="0"/>
              <a:t>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509712-C113-CB47-B57F-11FE6D629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BEBB-02BB-5442-AD70-8F285E351651}" type="slidenum">
              <a:rPr lang="fr-FR" smtClean="0"/>
              <a:t>2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F761BA-6F9B-114B-8B6E-6D3563E24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1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Ondes et signaux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 2">
            <a:extLst>
              <a:ext uri="{FF2B5EF4-FFF2-40B4-BE49-F238E27FC236}">
                <a16:creationId xmlns:a16="http://schemas.microsoft.com/office/drawing/2014/main" id="{5EA812D7-24F0-C344-96DA-A743C3807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8727" y="508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013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 de texte 9">
            <a:extLst>
              <a:ext uri="{FF2B5EF4-FFF2-40B4-BE49-F238E27FC236}">
                <a16:creationId xmlns:a16="http://schemas.microsoft.com/office/drawing/2014/main" id="{CC41BE91-92AE-2F48-BD56-37D05E7D1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1871" y="281264"/>
            <a:ext cx="2106612" cy="8191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Prisme isocèle constitué d’un matériau </a:t>
            </a:r>
            <a:r>
              <a:rPr lang="fr-FR" altLang="fr-F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d’indice de réfraction 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= 1,5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’angle au sommet est égal à 60°.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6092816D-DADA-EA46-86C2-78DEEAC7C70F}"/>
              </a:ext>
            </a:extLst>
          </p:cNvPr>
          <p:cNvSpPr>
            <a:spLocks noChangeAspect="1"/>
          </p:cNvSpPr>
          <p:nvPr/>
        </p:nvSpPr>
        <p:spPr>
          <a:xfrm>
            <a:off x="3946196" y="1100414"/>
            <a:ext cx="4299607" cy="3755131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4B5215E-44FD-D546-AB16-7CDE6CE3780B}"/>
              </a:ext>
            </a:extLst>
          </p:cNvPr>
          <p:cNvCxnSpPr>
            <a:cxnSpLocks/>
          </p:cNvCxnSpPr>
          <p:nvPr/>
        </p:nvCxnSpPr>
        <p:spPr>
          <a:xfrm>
            <a:off x="1212112" y="3028623"/>
            <a:ext cx="37726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3CA51F1-0FC4-0D44-A2CA-70A01A3DF12C}"/>
              </a:ext>
            </a:extLst>
          </p:cNvPr>
          <p:cNvCxnSpPr>
            <a:cxnSpLocks/>
          </p:cNvCxnSpPr>
          <p:nvPr/>
        </p:nvCxnSpPr>
        <p:spPr>
          <a:xfrm>
            <a:off x="4984798" y="3028623"/>
            <a:ext cx="2344916" cy="2806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A6A16650-BFE9-1B4A-A198-903C552376F8}"/>
              </a:ext>
            </a:extLst>
          </p:cNvPr>
          <p:cNvCxnSpPr>
            <a:cxnSpLocks/>
          </p:cNvCxnSpPr>
          <p:nvPr/>
        </p:nvCxnSpPr>
        <p:spPr>
          <a:xfrm>
            <a:off x="7329714" y="3309257"/>
            <a:ext cx="3338286" cy="18723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1D6D6E-E7C3-CD4D-B03E-3F341199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BEBB-02BB-5442-AD70-8F285E351651}" type="slidenum">
              <a:rPr lang="fr-FR" smtClean="0"/>
              <a:t>3</a:t>
            </a:fld>
            <a:endParaRPr lang="fr-FR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F43C81B3-0FA1-964C-9C4F-DF9451915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1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Ondes et signaux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 2">
            <a:extLst>
              <a:ext uri="{FF2B5EF4-FFF2-40B4-BE49-F238E27FC236}">
                <a16:creationId xmlns:a16="http://schemas.microsoft.com/office/drawing/2014/main" id="{908D5163-BAD3-5948-8BD7-44E3F05E5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8727" y="508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EA07584E-EBF9-F268-8AF4-79B49BF06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15070" cy="365125"/>
          </a:xfrm>
        </p:spPr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		</a:t>
            </a:r>
            <a:r>
              <a:rPr lang="fr-FR" dirty="0" err="1"/>
              <a:t>www.zajouetpouty.com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6851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0BD9A024-DACC-164B-A5CE-F805D8ED7AF6}"/>
              </a:ext>
            </a:extLst>
          </p:cNvPr>
          <p:cNvGrpSpPr/>
          <p:nvPr/>
        </p:nvGrpSpPr>
        <p:grpSpPr>
          <a:xfrm>
            <a:off x="573405" y="88900"/>
            <a:ext cx="1915795" cy="3073400"/>
            <a:chOff x="573405" y="719455"/>
            <a:chExt cx="5503545" cy="8664575"/>
          </a:xfrm>
        </p:grpSpPr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5D95F979-1855-D945-A028-FEC1DDCCB7EE}"/>
                </a:ext>
              </a:extLst>
            </p:cNvPr>
            <p:cNvSpPr/>
            <p:nvPr/>
          </p:nvSpPr>
          <p:spPr>
            <a:xfrm>
              <a:off x="3557270" y="719455"/>
              <a:ext cx="251968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5" name="Triangle 4">
              <a:extLst>
                <a:ext uri="{FF2B5EF4-FFF2-40B4-BE49-F238E27FC236}">
                  <a16:creationId xmlns:a16="http://schemas.microsoft.com/office/drawing/2014/main" id="{C491920F-17DB-3D43-A64F-2C6194D3AA07}"/>
                </a:ext>
              </a:extLst>
            </p:cNvPr>
            <p:cNvSpPr/>
            <p:nvPr/>
          </p:nvSpPr>
          <p:spPr>
            <a:xfrm>
              <a:off x="2118360" y="5046980"/>
              <a:ext cx="107950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FC150AE-5F5A-8246-99F9-BE823E61EF1E}"/>
                </a:ext>
              </a:extLst>
            </p:cNvPr>
            <p:cNvSpPr/>
            <p:nvPr/>
          </p:nvSpPr>
          <p:spPr>
            <a:xfrm>
              <a:off x="2662555" y="2880995"/>
              <a:ext cx="179959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43AAF7F4-7233-C744-A691-9704117EB979}"/>
                </a:ext>
              </a:extLst>
            </p:cNvPr>
            <p:cNvSpPr/>
            <p:nvPr/>
          </p:nvSpPr>
          <p:spPr>
            <a:xfrm>
              <a:off x="1936115" y="7224395"/>
              <a:ext cx="35941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2407B61E-BFD2-5C4B-9B96-CEE28B0EDFEE}"/>
                </a:ext>
              </a:extLst>
            </p:cNvPr>
            <p:cNvCxnSpPr/>
            <p:nvPr/>
          </p:nvCxnSpPr>
          <p:spPr>
            <a:xfrm flipV="1">
              <a:off x="1949450" y="1783080"/>
              <a:ext cx="225552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0E9ECE16-9906-B042-BBC5-5664D6323189}"/>
                </a:ext>
              </a:extLst>
            </p:cNvPr>
            <p:cNvCxnSpPr/>
            <p:nvPr/>
          </p:nvCxnSpPr>
          <p:spPr>
            <a:xfrm flipV="1">
              <a:off x="1673860" y="3957955"/>
              <a:ext cx="143954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A43FCD2E-95C2-F04C-AEB7-D0CDD37E78B6}"/>
                </a:ext>
              </a:extLst>
            </p:cNvPr>
            <p:cNvCxnSpPr/>
            <p:nvPr/>
          </p:nvCxnSpPr>
          <p:spPr>
            <a:xfrm flipV="1">
              <a:off x="935355" y="6182995"/>
              <a:ext cx="143954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97217F60-AB2D-1C4B-86FB-D3373B17F334}"/>
                </a:ext>
              </a:extLst>
            </p:cNvPr>
            <p:cNvCxnSpPr/>
            <p:nvPr/>
          </p:nvCxnSpPr>
          <p:spPr>
            <a:xfrm flipV="1">
              <a:off x="573405" y="8517255"/>
              <a:ext cx="143954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Zone de texte 11">
            <a:extLst>
              <a:ext uri="{FF2B5EF4-FFF2-40B4-BE49-F238E27FC236}">
                <a16:creationId xmlns:a16="http://schemas.microsoft.com/office/drawing/2014/main" id="{85A27240-4863-6147-A404-C9A2A7880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028" y="208460"/>
            <a:ext cx="4857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60°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Zone de texte 12">
            <a:extLst>
              <a:ext uri="{FF2B5EF4-FFF2-40B4-BE49-F238E27FC236}">
                <a16:creationId xmlns:a16="http://schemas.microsoft.com/office/drawing/2014/main" id="{056EEA7B-4D21-5848-9ADF-BB4E3F152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307" y="1027017"/>
            <a:ext cx="4857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45°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Zone de texte 13">
            <a:extLst>
              <a:ext uri="{FF2B5EF4-FFF2-40B4-BE49-F238E27FC236}">
                <a16:creationId xmlns:a16="http://schemas.microsoft.com/office/drawing/2014/main" id="{0A8D72FD-98AB-C14B-82EC-149401F59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051" y="5026900"/>
            <a:ext cx="4857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28°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Zone de texte 14">
            <a:extLst>
              <a:ext uri="{FF2B5EF4-FFF2-40B4-BE49-F238E27FC236}">
                <a16:creationId xmlns:a16="http://schemas.microsoft.com/office/drawing/2014/main" id="{FF0F424A-C17C-7B40-83CF-381ED89F7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988" y="2396582"/>
            <a:ext cx="4857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10°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Zone de texte 15">
            <a:extLst>
              <a:ext uri="{FF2B5EF4-FFF2-40B4-BE49-F238E27FC236}">
                <a16:creationId xmlns:a16="http://schemas.microsoft.com/office/drawing/2014/main" id="{F6D2D42D-B020-CC4B-A777-32E0B1568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316" y="168179"/>
            <a:ext cx="2934014" cy="1160463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Construire la trajectoire approchée du rayon lumineux qui traverse chacun des prismes.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peut-on constater ?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CDE199C3-7E56-924B-8ABB-B08D688562CC}"/>
              </a:ext>
            </a:extLst>
          </p:cNvPr>
          <p:cNvGrpSpPr/>
          <p:nvPr/>
        </p:nvGrpSpPr>
        <p:grpSpPr>
          <a:xfrm flipV="1">
            <a:off x="573405" y="3695700"/>
            <a:ext cx="1915795" cy="3073400"/>
            <a:chOff x="573405" y="719455"/>
            <a:chExt cx="5503545" cy="8664575"/>
          </a:xfrm>
        </p:grpSpPr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66D6DAB6-A5EA-9E42-BD34-0B2DB5B5C66B}"/>
                </a:ext>
              </a:extLst>
            </p:cNvPr>
            <p:cNvSpPr/>
            <p:nvPr/>
          </p:nvSpPr>
          <p:spPr>
            <a:xfrm>
              <a:off x="3557270" y="719455"/>
              <a:ext cx="251968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B3FAD683-2FEA-A545-8A2B-E64C8690F1B1}"/>
                </a:ext>
              </a:extLst>
            </p:cNvPr>
            <p:cNvSpPr/>
            <p:nvPr/>
          </p:nvSpPr>
          <p:spPr>
            <a:xfrm>
              <a:off x="2118360" y="5046980"/>
              <a:ext cx="107950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224E7BEC-832B-5B4C-8B18-ECF0E7840B6C}"/>
                </a:ext>
              </a:extLst>
            </p:cNvPr>
            <p:cNvSpPr/>
            <p:nvPr/>
          </p:nvSpPr>
          <p:spPr>
            <a:xfrm>
              <a:off x="2662555" y="2880995"/>
              <a:ext cx="179959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8A6280BD-CE15-9C4F-84B3-C47F99BDB7A7}"/>
                </a:ext>
              </a:extLst>
            </p:cNvPr>
            <p:cNvSpPr/>
            <p:nvPr/>
          </p:nvSpPr>
          <p:spPr>
            <a:xfrm>
              <a:off x="1936115" y="7224395"/>
              <a:ext cx="35941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A1F537D2-DEC4-8246-A570-158F1E3CEE47}"/>
                </a:ext>
              </a:extLst>
            </p:cNvPr>
            <p:cNvCxnSpPr/>
            <p:nvPr/>
          </p:nvCxnSpPr>
          <p:spPr>
            <a:xfrm flipV="1">
              <a:off x="1949450" y="1783080"/>
              <a:ext cx="225552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2FDA2A63-6374-A34E-8D48-A17C458D6D77}"/>
                </a:ext>
              </a:extLst>
            </p:cNvPr>
            <p:cNvCxnSpPr/>
            <p:nvPr/>
          </p:nvCxnSpPr>
          <p:spPr>
            <a:xfrm flipV="1">
              <a:off x="1673860" y="3957955"/>
              <a:ext cx="143954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278D6D1E-ECD3-BC4C-B715-8C06DAB71739}"/>
                </a:ext>
              </a:extLst>
            </p:cNvPr>
            <p:cNvCxnSpPr/>
            <p:nvPr/>
          </p:nvCxnSpPr>
          <p:spPr>
            <a:xfrm flipV="1">
              <a:off x="935355" y="6182995"/>
              <a:ext cx="143954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A91D4053-7CA8-0043-BBE5-CEE09753626F}"/>
                </a:ext>
              </a:extLst>
            </p:cNvPr>
            <p:cNvCxnSpPr/>
            <p:nvPr/>
          </p:nvCxnSpPr>
          <p:spPr>
            <a:xfrm flipV="1">
              <a:off x="573405" y="8517255"/>
              <a:ext cx="143954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91BCDEB5-6A95-A948-9BB0-941AC4F1C60D}"/>
              </a:ext>
            </a:extLst>
          </p:cNvPr>
          <p:cNvSpPr/>
          <p:nvPr/>
        </p:nvSpPr>
        <p:spPr>
          <a:xfrm>
            <a:off x="1047767" y="3162300"/>
            <a:ext cx="125111" cy="5334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8E53B1CA-261D-D143-90BC-5F5716FF1400}"/>
              </a:ext>
            </a:extLst>
          </p:cNvPr>
          <p:cNvCxnSpPr>
            <a:endCxn id="29" idx="1"/>
          </p:cNvCxnSpPr>
          <p:nvPr/>
        </p:nvCxnSpPr>
        <p:spPr>
          <a:xfrm>
            <a:off x="573405" y="3429000"/>
            <a:ext cx="474362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 de texte 11">
            <a:extLst>
              <a:ext uri="{FF2B5EF4-FFF2-40B4-BE49-F238E27FC236}">
                <a16:creationId xmlns:a16="http://schemas.microsoft.com/office/drawing/2014/main" id="{907622AF-0502-664A-A942-6D61979B1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027" y="6420617"/>
            <a:ext cx="4857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60°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Zone de texte 12">
            <a:extLst>
              <a:ext uri="{FF2B5EF4-FFF2-40B4-BE49-F238E27FC236}">
                <a16:creationId xmlns:a16="http://schemas.microsoft.com/office/drawing/2014/main" id="{AFE1CEA3-B3C0-7148-A0C2-241DB020D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308" y="5632771"/>
            <a:ext cx="4857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45°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Zone de texte 13">
            <a:extLst>
              <a:ext uri="{FF2B5EF4-FFF2-40B4-BE49-F238E27FC236}">
                <a16:creationId xmlns:a16="http://schemas.microsoft.com/office/drawing/2014/main" id="{144D7004-6E64-C447-A91D-F74F33CA4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266" y="1626387"/>
            <a:ext cx="4857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28°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Zone de texte 14">
            <a:extLst>
              <a:ext uri="{FF2B5EF4-FFF2-40B4-BE49-F238E27FC236}">
                <a16:creationId xmlns:a16="http://schemas.microsoft.com/office/drawing/2014/main" id="{ED3E23CF-6C51-6D4C-AA59-00EFE503B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246" y="4238628"/>
            <a:ext cx="4857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10°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130A767-F00A-C844-9916-1A1C08F3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BEBB-02BB-5442-AD70-8F285E351651}" type="slidenum">
              <a:rPr lang="fr-FR" smtClean="0"/>
              <a:t>4</a:t>
            </a:fld>
            <a:endParaRPr lang="fr-FR"/>
          </a:p>
        </p:txBody>
      </p:sp>
      <p:sp>
        <p:nvSpPr>
          <p:cNvPr id="36" name="Rectangle 6">
            <a:extLst>
              <a:ext uri="{FF2B5EF4-FFF2-40B4-BE49-F238E27FC236}">
                <a16:creationId xmlns:a16="http://schemas.microsoft.com/office/drawing/2014/main" id="{C1694A56-327D-8347-B165-11F39B1C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1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Ondes et signaux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7" name="Image 2">
            <a:extLst>
              <a:ext uri="{FF2B5EF4-FFF2-40B4-BE49-F238E27FC236}">
                <a16:creationId xmlns:a16="http://schemas.microsoft.com/office/drawing/2014/main" id="{2F096970-E48F-914B-B2A0-C0F1ECE64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8727" y="508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2C101110-19EE-7B77-DE56-45DD51828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15070" cy="365125"/>
          </a:xfrm>
        </p:spPr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		</a:t>
            </a:r>
            <a:r>
              <a:rPr lang="fr-FR" dirty="0" err="1"/>
              <a:t>www.zajouetpouty.com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4317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0BD9A024-DACC-164B-A5CE-F805D8ED7AF6}"/>
              </a:ext>
            </a:extLst>
          </p:cNvPr>
          <p:cNvGrpSpPr/>
          <p:nvPr/>
        </p:nvGrpSpPr>
        <p:grpSpPr>
          <a:xfrm>
            <a:off x="573405" y="88900"/>
            <a:ext cx="1915795" cy="3073400"/>
            <a:chOff x="573405" y="719455"/>
            <a:chExt cx="5503545" cy="8664575"/>
          </a:xfrm>
        </p:grpSpPr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5D95F979-1855-D945-A028-FEC1DDCCB7EE}"/>
                </a:ext>
              </a:extLst>
            </p:cNvPr>
            <p:cNvSpPr/>
            <p:nvPr/>
          </p:nvSpPr>
          <p:spPr>
            <a:xfrm>
              <a:off x="3557270" y="719455"/>
              <a:ext cx="251968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5" name="Triangle 4">
              <a:extLst>
                <a:ext uri="{FF2B5EF4-FFF2-40B4-BE49-F238E27FC236}">
                  <a16:creationId xmlns:a16="http://schemas.microsoft.com/office/drawing/2014/main" id="{C491920F-17DB-3D43-A64F-2C6194D3AA07}"/>
                </a:ext>
              </a:extLst>
            </p:cNvPr>
            <p:cNvSpPr/>
            <p:nvPr/>
          </p:nvSpPr>
          <p:spPr>
            <a:xfrm>
              <a:off x="2118360" y="5046980"/>
              <a:ext cx="107950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FC150AE-5F5A-8246-99F9-BE823E61EF1E}"/>
                </a:ext>
              </a:extLst>
            </p:cNvPr>
            <p:cNvSpPr/>
            <p:nvPr/>
          </p:nvSpPr>
          <p:spPr>
            <a:xfrm>
              <a:off x="2662555" y="2880995"/>
              <a:ext cx="179959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43AAF7F4-7233-C744-A691-9704117EB979}"/>
                </a:ext>
              </a:extLst>
            </p:cNvPr>
            <p:cNvSpPr/>
            <p:nvPr/>
          </p:nvSpPr>
          <p:spPr>
            <a:xfrm>
              <a:off x="1936115" y="7224395"/>
              <a:ext cx="35941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2407B61E-BFD2-5C4B-9B96-CEE28B0EDFEE}"/>
                </a:ext>
              </a:extLst>
            </p:cNvPr>
            <p:cNvCxnSpPr/>
            <p:nvPr/>
          </p:nvCxnSpPr>
          <p:spPr>
            <a:xfrm flipV="1">
              <a:off x="1949450" y="1783080"/>
              <a:ext cx="225552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0E9ECE16-9906-B042-BBC5-5664D6323189}"/>
                </a:ext>
              </a:extLst>
            </p:cNvPr>
            <p:cNvCxnSpPr/>
            <p:nvPr/>
          </p:nvCxnSpPr>
          <p:spPr>
            <a:xfrm flipV="1">
              <a:off x="1673860" y="3957955"/>
              <a:ext cx="143954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A43FCD2E-95C2-F04C-AEB7-D0CDD37E78B6}"/>
                </a:ext>
              </a:extLst>
            </p:cNvPr>
            <p:cNvCxnSpPr/>
            <p:nvPr/>
          </p:nvCxnSpPr>
          <p:spPr>
            <a:xfrm flipV="1">
              <a:off x="935355" y="6182995"/>
              <a:ext cx="143954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97217F60-AB2D-1C4B-86FB-D3373B17F334}"/>
                </a:ext>
              </a:extLst>
            </p:cNvPr>
            <p:cNvCxnSpPr/>
            <p:nvPr/>
          </p:nvCxnSpPr>
          <p:spPr>
            <a:xfrm flipV="1">
              <a:off x="573405" y="8517255"/>
              <a:ext cx="143954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Zone de texte 11">
            <a:extLst>
              <a:ext uri="{FF2B5EF4-FFF2-40B4-BE49-F238E27FC236}">
                <a16:creationId xmlns:a16="http://schemas.microsoft.com/office/drawing/2014/main" id="{85A27240-4863-6147-A404-C9A2A7880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028" y="208460"/>
            <a:ext cx="4857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60°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Zone de texte 12">
            <a:extLst>
              <a:ext uri="{FF2B5EF4-FFF2-40B4-BE49-F238E27FC236}">
                <a16:creationId xmlns:a16="http://schemas.microsoft.com/office/drawing/2014/main" id="{056EEA7B-4D21-5848-9ADF-BB4E3F152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307" y="1027017"/>
            <a:ext cx="4857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45°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Zone de texte 13">
            <a:extLst>
              <a:ext uri="{FF2B5EF4-FFF2-40B4-BE49-F238E27FC236}">
                <a16:creationId xmlns:a16="http://schemas.microsoft.com/office/drawing/2014/main" id="{0A8D72FD-98AB-C14B-82EC-149401F59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051" y="5026900"/>
            <a:ext cx="4857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28°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Zone de texte 14">
            <a:extLst>
              <a:ext uri="{FF2B5EF4-FFF2-40B4-BE49-F238E27FC236}">
                <a16:creationId xmlns:a16="http://schemas.microsoft.com/office/drawing/2014/main" id="{FF0F424A-C17C-7B40-83CF-381ED89F7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988" y="2396582"/>
            <a:ext cx="4857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10°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CDE199C3-7E56-924B-8ABB-B08D688562CC}"/>
              </a:ext>
            </a:extLst>
          </p:cNvPr>
          <p:cNvGrpSpPr/>
          <p:nvPr/>
        </p:nvGrpSpPr>
        <p:grpSpPr>
          <a:xfrm flipV="1">
            <a:off x="573405" y="3695700"/>
            <a:ext cx="1915795" cy="3073400"/>
            <a:chOff x="573405" y="719455"/>
            <a:chExt cx="5503545" cy="8664575"/>
          </a:xfrm>
        </p:grpSpPr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66D6DAB6-A5EA-9E42-BD34-0B2DB5B5C66B}"/>
                </a:ext>
              </a:extLst>
            </p:cNvPr>
            <p:cNvSpPr/>
            <p:nvPr/>
          </p:nvSpPr>
          <p:spPr>
            <a:xfrm>
              <a:off x="3557270" y="719455"/>
              <a:ext cx="251968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B3FAD683-2FEA-A545-8A2B-E64C8690F1B1}"/>
                </a:ext>
              </a:extLst>
            </p:cNvPr>
            <p:cNvSpPr/>
            <p:nvPr/>
          </p:nvSpPr>
          <p:spPr>
            <a:xfrm>
              <a:off x="2118360" y="5046980"/>
              <a:ext cx="107950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224E7BEC-832B-5B4C-8B18-ECF0E7840B6C}"/>
                </a:ext>
              </a:extLst>
            </p:cNvPr>
            <p:cNvSpPr/>
            <p:nvPr/>
          </p:nvSpPr>
          <p:spPr>
            <a:xfrm>
              <a:off x="2662555" y="2880995"/>
              <a:ext cx="179959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8A6280BD-CE15-9C4F-84B3-C47F99BDB7A7}"/>
                </a:ext>
              </a:extLst>
            </p:cNvPr>
            <p:cNvSpPr/>
            <p:nvPr/>
          </p:nvSpPr>
          <p:spPr>
            <a:xfrm>
              <a:off x="1936115" y="7224395"/>
              <a:ext cx="35941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A1F537D2-DEC4-8246-A570-158F1E3CEE47}"/>
                </a:ext>
              </a:extLst>
            </p:cNvPr>
            <p:cNvCxnSpPr/>
            <p:nvPr/>
          </p:nvCxnSpPr>
          <p:spPr>
            <a:xfrm flipV="1">
              <a:off x="1949450" y="1783080"/>
              <a:ext cx="225552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2FDA2A63-6374-A34E-8D48-A17C458D6D77}"/>
                </a:ext>
              </a:extLst>
            </p:cNvPr>
            <p:cNvCxnSpPr/>
            <p:nvPr/>
          </p:nvCxnSpPr>
          <p:spPr>
            <a:xfrm flipV="1">
              <a:off x="1673860" y="3957955"/>
              <a:ext cx="143954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278D6D1E-ECD3-BC4C-B715-8C06DAB71739}"/>
                </a:ext>
              </a:extLst>
            </p:cNvPr>
            <p:cNvCxnSpPr/>
            <p:nvPr/>
          </p:nvCxnSpPr>
          <p:spPr>
            <a:xfrm flipV="1">
              <a:off x="935355" y="6182995"/>
              <a:ext cx="143954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A91D4053-7CA8-0043-BBE5-CEE09753626F}"/>
                </a:ext>
              </a:extLst>
            </p:cNvPr>
            <p:cNvCxnSpPr/>
            <p:nvPr/>
          </p:nvCxnSpPr>
          <p:spPr>
            <a:xfrm flipV="1">
              <a:off x="573405" y="8517255"/>
              <a:ext cx="143954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91BCDEB5-6A95-A948-9BB0-941AC4F1C60D}"/>
              </a:ext>
            </a:extLst>
          </p:cNvPr>
          <p:cNvSpPr/>
          <p:nvPr/>
        </p:nvSpPr>
        <p:spPr>
          <a:xfrm>
            <a:off x="1047767" y="3162300"/>
            <a:ext cx="125111" cy="5334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8E53B1CA-261D-D143-90BC-5F5716FF1400}"/>
              </a:ext>
            </a:extLst>
          </p:cNvPr>
          <p:cNvCxnSpPr>
            <a:endCxn id="29" idx="1"/>
          </p:cNvCxnSpPr>
          <p:nvPr/>
        </p:nvCxnSpPr>
        <p:spPr>
          <a:xfrm>
            <a:off x="573405" y="3429000"/>
            <a:ext cx="474362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 de texte 11">
            <a:extLst>
              <a:ext uri="{FF2B5EF4-FFF2-40B4-BE49-F238E27FC236}">
                <a16:creationId xmlns:a16="http://schemas.microsoft.com/office/drawing/2014/main" id="{907622AF-0502-664A-A942-6D61979B1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027" y="6420617"/>
            <a:ext cx="4857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60°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Zone de texte 12">
            <a:extLst>
              <a:ext uri="{FF2B5EF4-FFF2-40B4-BE49-F238E27FC236}">
                <a16:creationId xmlns:a16="http://schemas.microsoft.com/office/drawing/2014/main" id="{AFE1CEA3-B3C0-7148-A0C2-241DB020D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308" y="5632771"/>
            <a:ext cx="4857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45°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Zone de texte 13">
            <a:extLst>
              <a:ext uri="{FF2B5EF4-FFF2-40B4-BE49-F238E27FC236}">
                <a16:creationId xmlns:a16="http://schemas.microsoft.com/office/drawing/2014/main" id="{144D7004-6E64-C447-A91D-F74F33CA4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266" y="1626387"/>
            <a:ext cx="4857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28°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Zone de texte 14">
            <a:extLst>
              <a:ext uri="{FF2B5EF4-FFF2-40B4-BE49-F238E27FC236}">
                <a16:creationId xmlns:a16="http://schemas.microsoft.com/office/drawing/2014/main" id="{ED3E23CF-6C51-6D4C-AA59-00EFE503B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246" y="4238628"/>
            <a:ext cx="4857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10°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CCED1FD7-0CCC-4D42-9338-20B03C90DC0C}"/>
              </a:ext>
            </a:extLst>
          </p:cNvPr>
          <p:cNvCxnSpPr>
            <a:cxnSpLocks/>
            <a:stCxn id="29" idx="3"/>
          </p:cNvCxnSpPr>
          <p:nvPr/>
        </p:nvCxnSpPr>
        <p:spPr>
          <a:xfrm flipV="1">
            <a:off x="1172878" y="3428890"/>
            <a:ext cx="10707717" cy="1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85591DC0-ACAF-B04A-BE05-55E7F0AA3B1C}"/>
              </a:ext>
            </a:extLst>
          </p:cNvPr>
          <p:cNvGrpSpPr/>
          <p:nvPr/>
        </p:nvGrpSpPr>
        <p:grpSpPr>
          <a:xfrm>
            <a:off x="1165624" y="515248"/>
            <a:ext cx="10714971" cy="5826361"/>
            <a:chOff x="1165624" y="515248"/>
            <a:chExt cx="10714971" cy="5826361"/>
          </a:xfrm>
        </p:grpSpPr>
        <p:grpSp>
          <p:nvGrpSpPr>
            <p:cNvPr id="58" name="Groupe 57">
              <a:extLst>
                <a:ext uri="{FF2B5EF4-FFF2-40B4-BE49-F238E27FC236}">
                  <a16:creationId xmlns:a16="http://schemas.microsoft.com/office/drawing/2014/main" id="{A2E9A956-1793-304C-A84E-741BC6466302}"/>
                </a:ext>
              </a:extLst>
            </p:cNvPr>
            <p:cNvGrpSpPr/>
            <p:nvPr/>
          </p:nvGrpSpPr>
          <p:grpSpPr>
            <a:xfrm>
              <a:off x="1172878" y="515248"/>
              <a:ext cx="10707717" cy="3874192"/>
              <a:chOff x="1172878" y="515248"/>
              <a:chExt cx="10707717" cy="3874192"/>
            </a:xfrm>
          </p:grpSpPr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DBCC9F08-8250-AB4A-B0E4-D83FA433AE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27726" y="515248"/>
                <a:ext cx="9164873" cy="387419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>
                <a:extLst>
                  <a:ext uri="{FF2B5EF4-FFF2-40B4-BE49-F238E27FC236}">
                    <a16:creationId xmlns:a16="http://schemas.microsoft.com/office/drawing/2014/main" id="{374E4A5B-6131-BB46-901D-3844126F8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6417" y="1210027"/>
                <a:ext cx="9449107" cy="279312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>
                <a:extLst>
                  <a:ext uri="{FF2B5EF4-FFF2-40B4-BE49-F238E27FC236}">
                    <a16:creationId xmlns:a16="http://schemas.microsoft.com/office/drawing/2014/main" id="{0CEBB260-5EBC-B84B-8ED5-BAF07BBD7F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85226" y="2048596"/>
                <a:ext cx="10179131" cy="178059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45">
                <a:extLst>
                  <a:ext uri="{FF2B5EF4-FFF2-40B4-BE49-F238E27FC236}">
                    <a16:creationId xmlns:a16="http://schemas.microsoft.com/office/drawing/2014/main" id="{CAD7853F-AB66-2344-AAC2-229F2B740E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2878" y="2918813"/>
                <a:ext cx="10707717" cy="6927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id="{CC28AD88-6CD4-4E41-941F-588E06793FC7}"/>
                </a:ext>
              </a:extLst>
            </p:cNvPr>
            <p:cNvGrpSpPr/>
            <p:nvPr/>
          </p:nvGrpSpPr>
          <p:grpSpPr>
            <a:xfrm flipV="1">
              <a:off x="1165624" y="2467417"/>
              <a:ext cx="10707717" cy="3874192"/>
              <a:chOff x="1325278" y="667648"/>
              <a:chExt cx="10707717" cy="3874192"/>
            </a:xfrm>
          </p:grpSpPr>
          <p:cxnSp>
            <p:nvCxnSpPr>
              <p:cNvPr id="52" name="Connecteur droit 51">
                <a:extLst>
                  <a:ext uri="{FF2B5EF4-FFF2-40B4-BE49-F238E27FC236}">
                    <a16:creationId xmlns:a16="http://schemas.microsoft.com/office/drawing/2014/main" id="{344F0609-98B6-464A-AC08-13AD677C0C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80126" y="667648"/>
                <a:ext cx="9164873" cy="387419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>
                <a:extLst>
                  <a:ext uri="{FF2B5EF4-FFF2-40B4-BE49-F238E27FC236}">
                    <a16:creationId xmlns:a16="http://schemas.microsoft.com/office/drawing/2014/main" id="{88FAF1D3-9AF9-9847-AD80-D3D53CCFC9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38817" y="1362427"/>
                <a:ext cx="9449107" cy="279312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>
                <a:extLst>
                  <a:ext uri="{FF2B5EF4-FFF2-40B4-BE49-F238E27FC236}">
                    <a16:creationId xmlns:a16="http://schemas.microsoft.com/office/drawing/2014/main" id="{4AEEDEDB-C0B3-834E-9066-2E80764B34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37626" y="2200996"/>
                <a:ext cx="10179131" cy="178059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>
                <a:extLst>
                  <a:ext uri="{FF2B5EF4-FFF2-40B4-BE49-F238E27FC236}">
                    <a16:creationId xmlns:a16="http://schemas.microsoft.com/office/drawing/2014/main" id="{6FC6278B-E8F5-4248-9437-D31425CE1E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5278" y="3071213"/>
                <a:ext cx="10707717" cy="6927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>
                <a:extLst>
                  <a:ext uri="{FF2B5EF4-FFF2-40B4-BE49-F238E27FC236}">
                    <a16:creationId xmlns:a16="http://schemas.microsoft.com/office/drawing/2014/main" id="{4A0A9F85-09F6-A449-97A1-BA1AEE600F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25278" y="3581290"/>
                <a:ext cx="10707717" cy="11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FD55C51-C900-7A45-B1B0-1952547B0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BEBB-02BB-5442-AD70-8F285E351651}" type="slidenum">
              <a:rPr lang="fr-FR" smtClean="0"/>
              <a:t>5</a:t>
            </a:fld>
            <a:endParaRPr lang="fr-FR"/>
          </a:p>
        </p:txBody>
      </p:sp>
      <p:sp>
        <p:nvSpPr>
          <p:cNvPr id="45" name="Rectangle 6">
            <a:extLst>
              <a:ext uri="{FF2B5EF4-FFF2-40B4-BE49-F238E27FC236}">
                <a16:creationId xmlns:a16="http://schemas.microsoft.com/office/drawing/2014/main" id="{AA17962D-21B5-6A40-A968-997EFD3B0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1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Ondes et signaux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7" name="Image 2">
            <a:extLst>
              <a:ext uri="{FF2B5EF4-FFF2-40B4-BE49-F238E27FC236}">
                <a16:creationId xmlns:a16="http://schemas.microsoft.com/office/drawing/2014/main" id="{34927654-29D1-4F4A-BF96-1288CBA98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8727" y="508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776DEA4D-3661-C1B2-0273-A2E5693BE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15070" cy="365125"/>
          </a:xfrm>
        </p:spPr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		</a:t>
            </a:r>
            <a:r>
              <a:rPr lang="fr-FR" dirty="0" err="1"/>
              <a:t>www.zajouetpouty.com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2197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0BD9A024-DACC-164B-A5CE-F805D8ED7AF6}"/>
              </a:ext>
            </a:extLst>
          </p:cNvPr>
          <p:cNvGrpSpPr/>
          <p:nvPr/>
        </p:nvGrpSpPr>
        <p:grpSpPr>
          <a:xfrm>
            <a:off x="5097251" y="88900"/>
            <a:ext cx="1441433" cy="3073400"/>
            <a:chOff x="1936115" y="719455"/>
            <a:chExt cx="4140835" cy="8664575"/>
          </a:xfrm>
        </p:grpSpPr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5D95F979-1855-D945-A028-FEC1DDCCB7EE}"/>
                </a:ext>
              </a:extLst>
            </p:cNvPr>
            <p:cNvSpPr/>
            <p:nvPr/>
          </p:nvSpPr>
          <p:spPr>
            <a:xfrm>
              <a:off x="3557270" y="719455"/>
              <a:ext cx="251968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5" name="Triangle 4">
              <a:extLst>
                <a:ext uri="{FF2B5EF4-FFF2-40B4-BE49-F238E27FC236}">
                  <a16:creationId xmlns:a16="http://schemas.microsoft.com/office/drawing/2014/main" id="{C491920F-17DB-3D43-A64F-2C6194D3AA07}"/>
                </a:ext>
              </a:extLst>
            </p:cNvPr>
            <p:cNvSpPr/>
            <p:nvPr/>
          </p:nvSpPr>
          <p:spPr>
            <a:xfrm>
              <a:off x="2118360" y="5046980"/>
              <a:ext cx="107950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FC150AE-5F5A-8246-99F9-BE823E61EF1E}"/>
                </a:ext>
              </a:extLst>
            </p:cNvPr>
            <p:cNvSpPr/>
            <p:nvPr/>
          </p:nvSpPr>
          <p:spPr>
            <a:xfrm>
              <a:off x="2662555" y="2880995"/>
              <a:ext cx="179959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43AAF7F4-7233-C744-A691-9704117EB979}"/>
                </a:ext>
              </a:extLst>
            </p:cNvPr>
            <p:cNvSpPr/>
            <p:nvPr/>
          </p:nvSpPr>
          <p:spPr>
            <a:xfrm>
              <a:off x="1936115" y="7224395"/>
              <a:ext cx="35941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CDE199C3-7E56-924B-8ABB-B08D688562CC}"/>
              </a:ext>
            </a:extLst>
          </p:cNvPr>
          <p:cNvGrpSpPr/>
          <p:nvPr/>
        </p:nvGrpSpPr>
        <p:grpSpPr>
          <a:xfrm flipV="1">
            <a:off x="5097251" y="3695700"/>
            <a:ext cx="1441433" cy="3073400"/>
            <a:chOff x="1936115" y="719455"/>
            <a:chExt cx="4140835" cy="8664575"/>
          </a:xfrm>
        </p:grpSpPr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66D6DAB6-A5EA-9E42-BD34-0B2DB5B5C66B}"/>
                </a:ext>
              </a:extLst>
            </p:cNvPr>
            <p:cNvSpPr/>
            <p:nvPr/>
          </p:nvSpPr>
          <p:spPr>
            <a:xfrm>
              <a:off x="3557270" y="719455"/>
              <a:ext cx="251968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B3FAD683-2FEA-A545-8A2B-E64C8690F1B1}"/>
                </a:ext>
              </a:extLst>
            </p:cNvPr>
            <p:cNvSpPr/>
            <p:nvPr/>
          </p:nvSpPr>
          <p:spPr>
            <a:xfrm>
              <a:off x="2118360" y="5046980"/>
              <a:ext cx="107950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224E7BEC-832B-5B4C-8B18-ECF0E7840B6C}"/>
                </a:ext>
              </a:extLst>
            </p:cNvPr>
            <p:cNvSpPr/>
            <p:nvPr/>
          </p:nvSpPr>
          <p:spPr>
            <a:xfrm>
              <a:off x="2662555" y="2880995"/>
              <a:ext cx="179959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8A6280BD-CE15-9C4F-84B3-C47F99BDB7A7}"/>
                </a:ext>
              </a:extLst>
            </p:cNvPr>
            <p:cNvSpPr/>
            <p:nvPr/>
          </p:nvSpPr>
          <p:spPr>
            <a:xfrm>
              <a:off x="1936115" y="7224395"/>
              <a:ext cx="35941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91BCDEB5-6A95-A948-9BB0-941AC4F1C60D}"/>
              </a:ext>
            </a:extLst>
          </p:cNvPr>
          <p:cNvSpPr/>
          <p:nvPr/>
        </p:nvSpPr>
        <p:spPr>
          <a:xfrm>
            <a:off x="5097251" y="3162300"/>
            <a:ext cx="125111" cy="5334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>
            <a:extLst>
              <a:ext uri="{FF2B5EF4-FFF2-40B4-BE49-F238E27FC236}">
                <a16:creationId xmlns:a16="http://schemas.microsoft.com/office/drawing/2014/main" id="{7810518A-DE0D-4748-931A-8D1A6A41E2F4}"/>
              </a:ext>
            </a:extLst>
          </p:cNvPr>
          <p:cNvSpPr/>
          <p:nvPr/>
        </p:nvSpPr>
        <p:spPr>
          <a:xfrm>
            <a:off x="5073987" y="87086"/>
            <a:ext cx="1022011" cy="6662057"/>
          </a:xfrm>
          <a:custGeom>
            <a:avLst/>
            <a:gdLst>
              <a:gd name="connsiteX0" fmla="*/ 1022011 w 1022011"/>
              <a:gd name="connsiteY0" fmla="*/ 0 h 6662057"/>
              <a:gd name="connsiteX1" fmla="*/ 586583 w 1022011"/>
              <a:gd name="connsiteY1" fmla="*/ 783771 h 6662057"/>
              <a:gd name="connsiteX2" fmla="*/ 296297 w 1022011"/>
              <a:gd name="connsiteY2" fmla="*/ 1538514 h 6662057"/>
              <a:gd name="connsiteX3" fmla="*/ 93097 w 1022011"/>
              <a:gd name="connsiteY3" fmla="*/ 2336800 h 6662057"/>
              <a:gd name="connsiteX4" fmla="*/ 20526 w 1022011"/>
              <a:gd name="connsiteY4" fmla="*/ 3091543 h 6662057"/>
              <a:gd name="connsiteX5" fmla="*/ 6011 w 1022011"/>
              <a:gd name="connsiteY5" fmla="*/ 3643085 h 6662057"/>
              <a:gd name="connsiteX6" fmla="*/ 107611 w 1022011"/>
              <a:gd name="connsiteY6" fmla="*/ 4397828 h 6662057"/>
              <a:gd name="connsiteX7" fmla="*/ 252754 w 1022011"/>
              <a:gd name="connsiteY7" fmla="*/ 5167085 h 6662057"/>
              <a:gd name="connsiteX8" fmla="*/ 601097 w 1022011"/>
              <a:gd name="connsiteY8" fmla="*/ 5950857 h 6662057"/>
              <a:gd name="connsiteX9" fmla="*/ 1022011 w 1022011"/>
              <a:gd name="connsiteY9" fmla="*/ 6662057 h 66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2011" h="6662057">
                <a:moveTo>
                  <a:pt x="1022011" y="0"/>
                </a:moveTo>
                <a:cubicBezTo>
                  <a:pt x="864773" y="263676"/>
                  <a:pt x="707535" y="527352"/>
                  <a:pt x="586583" y="783771"/>
                </a:cubicBezTo>
                <a:cubicBezTo>
                  <a:pt x="465631" y="1040190"/>
                  <a:pt x="378545" y="1279676"/>
                  <a:pt x="296297" y="1538514"/>
                </a:cubicBezTo>
                <a:cubicBezTo>
                  <a:pt x="214049" y="1797352"/>
                  <a:pt x="139059" y="2077962"/>
                  <a:pt x="93097" y="2336800"/>
                </a:cubicBezTo>
                <a:cubicBezTo>
                  <a:pt x="47135" y="2595638"/>
                  <a:pt x="35040" y="2873829"/>
                  <a:pt x="20526" y="3091543"/>
                </a:cubicBezTo>
                <a:cubicBezTo>
                  <a:pt x="6012" y="3309257"/>
                  <a:pt x="-8503" y="3425371"/>
                  <a:pt x="6011" y="3643085"/>
                </a:cubicBezTo>
                <a:cubicBezTo>
                  <a:pt x="20525" y="3860799"/>
                  <a:pt x="66487" y="4143828"/>
                  <a:pt x="107611" y="4397828"/>
                </a:cubicBezTo>
                <a:cubicBezTo>
                  <a:pt x="148735" y="4651828"/>
                  <a:pt x="170506" y="4908247"/>
                  <a:pt x="252754" y="5167085"/>
                </a:cubicBezTo>
                <a:cubicBezTo>
                  <a:pt x="335002" y="5425923"/>
                  <a:pt x="472888" y="5701695"/>
                  <a:pt x="601097" y="5950857"/>
                </a:cubicBezTo>
                <a:cubicBezTo>
                  <a:pt x="729306" y="6200019"/>
                  <a:pt x="875658" y="6431038"/>
                  <a:pt x="1022011" y="6662057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394894A-42DE-0440-ADDA-42A7B5C17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BEBB-02BB-5442-AD70-8F285E351651}" type="slidenum">
              <a:rPr lang="fr-FR" smtClean="0"/>
              <a:t>6</a:t>
            </a:fld>
            <a:endParaRPr lang="fr-FR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AC3137C3-FC03-5A4E-928D-41062071D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1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Ondes et signaux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Image 2">
            <a:extLst>
              <a:ext uri="{FF2B5EF4-FFF2-40B4-BE49-F238E27FC236}">
                <a16:creationId xmlns:a16="http://schemas.microsoft.com/office/drawing/2014/main" id="{A7176DC4-0CA7-5B4B-884D-0E7C3AF3B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8727" y="508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52330E46-20EF-4261-0943-1DB8113DC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15070" cy="365125"/>
          </a:xfrm>
        </p:spPr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		</a:t>
            </a:r>
            <a:r>
              <a:rPr lang="fr-FR" dirty="0" err="1"/>
              <a:t>www.zajouetpouty.com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9906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0BD9A024-DACC-164B-A5CE-F805D8ED7AF6}"/>
              </a:ext>
            </a:extLst>
          </p:cNvPr>
          <p:cNvGrpSpPr/>
          <p:nvPr/>
        </p:nvGrpSpPr>
        <p:grpSpPr>
          <a:xfrm>
            <a:off x="5097251" y="88900"/>
            <a:ext cx="1441433" cy="3073400"/>
            <a:chOff x="1936115" y="719455"/>
            <a:chExt cx="4140835" cy="8664575"/>
          </a:xfrm>
        </p:grpSpPr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5D95F979-1855-D945-A028-FEC1DDCCB7EE}"/>
                </a:ext>
              </a:extLst>
            </p:cNvPr>
            <p:cNvSpPr/>
            <p:nvPr/>
          </p:nvSpPr>
          <p:spPr>
            <a:xfrm>
              <a:off x="3557270" y="719455"/>
              <a:ext cx="251968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5" name="Triangle 4">
              <a:extLst>
                <a:ext uri="{FF2B5EF4-FFF2-40B4-BE49-F238E27FC236}">
                  <a16:creationId xmlns:a16="http://schemas.microsoft.com/office/drawing/2014/main" id="{C491920F-17DB-3D43-A64F-2C6194D3AA07}"/>
                </a:ext>
              </a:extLst>
            </p:cNvPr>
            <p:cNvSpPr/>
            <p:nvPr/>
          </p:nvSpPr>
          <p:spPr>
            <a:xfrm>
              <a:off x="2118360" y="5046980"/>
              <a:ext cx="107950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FC150AE-5F5A-8246-99F9-BE823E61EF1E}"/>
                </a:ext>
              </a:extLst>
            </p:cNvPr>
            <p:cNvSpPr/>
            <p:nvPr/>
          </p:nvSpPr>
          <p:spPr>
            <a:xfrm>
              <a:off x="2662555" y="2880995"/>
              <a:ext cx="179959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43AAF7F4-7233-C744-A691-9704117EB979}"/>
                </a:ext>
              </a:extLst>
            </p:cNvPr>
            <p:cNvSpPr/>
            <p:nvPr/>
          </p:nvSpPr>
          <p:spPr>
            <a:xfrm>
              <a:off x="1936115" y="7224395"/>
              <a:ext cx="35941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CDE199C3-7E56-924B-8ABB-B08D688562CC}"/>
              </a:ext>
            </a:extLst>
          </p:cNvPr>
          <p:cNvGrpSpPr/>
          <p:nvPr/>
        </p:nvGrpSpPr>
        <p:grpSpPr>
          <a:xfrm flipV="1">
            <a:off x="5097251" y="3695700"/>
            <a:ext cx="1441433" cy="3073400"/>
            <a:chOff x="1936115" y="719455"/>
            <a:chExt cx="4140835" cy="8664575"/>
          </a:xfrm>
        </p:grpSpPr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66D6DAB6-A5EA-9E42-BD34-0B2DB5B5C66B}"/>
                </a:ext>
              </a:extLst>
            </p:cNvPr>
            <p:cNvSpPr/>
            <p:nvPr/>
          </p:nvSpPr>
          <p:spPr>
            <a:xfrm>
              <a:off x="3557270" y="719455"/>
              <a:ext cx="251968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B3FAD683-2FEA-A545-8A2B-E64C8690F1B1}"/>
                </a:ext>
              </a:extLst>
            </p:cNvPr>
            <p:cNvSpPr/>
            <p:nvPr/>
          </p:nvSpPr>
          <p:spPr>
            <a:xfrm>
              <a:off x="2118360" y="5046980"/>
              <a:ext cx="107950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224E7BEC-832B-5B4C-8B18-ECF0E7840B6C}"/>
                </a:ext>
              </a:extLst>
            </p:cNvPr>
            <p:cNvSpPr/>
            <p:nvPr/>
          </p:nvSpPr>
          <p:spPr>
            <a:xfrm>
              <a:off x="2662555" y="2880995"/>
              <a:ext cx="179959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8A6280BD-CE15-9C4F-84B3-C47F99BDB7A7}"/>
                </a:ext>
              </a:extLst>
            </p:cNvPr>
            <p:cNvSpPr/>
            <p:nvPr/>
          </p:nvSpPr>
          <p:spPr>
            <a:xfrm>
              <a:off x="1936115" y="7224395"/>
              <a:ext cx="35941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91BCDEB5-6A95-A948-9BB0-941AC4F1C60D}"/>
              </a:ext>
            </a:extLst>
          </p:cNvPr>
          <p:cNvSpPr/>
          <p:nvPr/>
        </p:nvSpPr>
        <p:spPr>
          <a:xfrm>
            <a:off x="5097251" y="3162300"/>
            <a:ext cx="125111" cy="5334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>
            <a:extLst>
              <a:ext uri="{FF2B5EF4-FFF2-40B4-BE49-F238E27FC236}">
                <a16:creationId xmlns:a16="http://schemas.microsoft.com/office/drawing/2014/main" id="{7810518A-DE0D-4748-931A-8D1A6A41E2F4}"/>
              </a:ext>
            </a:extLst>
          </p:cNvPr>
          <p:cNvSpPr/>
          <p:nvPr/>
        </p:nvSpPr>
        <p:spPr>
          <a:xfrm>
            <a:off x="5073987" y="87086"/>
            <a:ext cx="1022011" cy="6662057"/>
          </a:xfrm>
          <a:custGeom>
            <a:avLst/>
            <a:gdLst>
              <a:gd name="connsiteX0" fmla="*/ 1022011 w 1022011"/>
              <a:gd name="connsiteY0" fmla="*/ 0 h 6662057"/>
              <a:gd name="connsiteX1" fmla="*/ 586583 w 1022011"/>
              <a:gd name="connsiteY1" fmla="*/ 783771 h 6662057"/>
              <a:gd name="connsiteX2" fmla="*/ 296297 w 1022011"/>
              <a:gd name="connsiteY2" fmla="*/ 1538514 h 6662057"/>
              <a:gd name="connsiteX3" fmla="*/ 93097 w 1022011"/>
              <a:gd name="connsiteY3" fmla="*/ 2336800 h 6662057"/>
              <a:gd name="connsiteX4" fmla="*/ 20526 w 1022011"/>
              <a:gd name="connsiteY4" fmla="*/ 3091543 h 6662057"/>
              <a:gd name="connsiteX5" fmla="*/ 6011 w 1022011"/>
              <a:gd name="connsiteY5" fmla="*/ 3643085 h 6662057"/>
              <a:gd name="connsiteX6" fmla="*/ 107611 w 1022011"/>
              <a:gd name="connsiteY6" fmla="*/ 4397828 h 6662057"/>
              <a:gd name="connsiteX7" fmla="*/ 252754 w 1022011"/>
              <a:gd name="connsiteY7" fmla="*/ 5167085 h 6662057"/>
              <a:gd name="connsiteX8" fmla="*/ 601097 w 1022011"/>
              <a:gd name="connsiteY8" fmla="*/ 5950857 h 6662057"/>
              <a:gd name="connsiteX9" fmla="*/ 1022011 w 1022011"/>
              <a:gd name="connsiteY9" fmla="*/ 6662057 h 66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2011" h="6662057">
                <a:moveTo>
                  <a:pt x="1022011" y="0"/>
                </a:moveTo>
                <a:cubicBezTo>
                  <a:pt x="864773" y="263676"/>
                  <a:pt x="707535" y="527352"/>
                  <a:pt x="586583" y="783771"/>
                </a:cubicBezTo>
                <a:cubicBezTo>
                  <a:pt x="465631" y="1040190"/>
                  <a:pt x="378545" y="1279676"/>
                  <a:pt x="296297" y="1538514"/>
                </a:cubicBezTo>
                <a:cubicBezTo>
                  <a:pt x="214049" y="1797352"/>
                  <a:pt x="139059" y="2077962"/>
                  <a:pt x="93097" y="2336800"/>
                </a:cubicBezTo>
                <a:cubicBezTo>
                  <a:pt x="47135" y="2595638"/>
                  <a:pt x="35040" y="2873829"/>
                  <a:pt x="20526" y="3091543"/>
                </a:cubicBezTo>
                <a:cubicBezTo>
                  <a:pt x="6012" y="3309257"/>
                  <a:pt x="-8503" y="3425371"/>
                  <a:pt x="6011" y="3643085"/>
                </a:cubicBezTo>
                <a:cubicBezTo>
                  <a:pt x="20525" y="3860799"/>
                  <a:pt x="66487" y="4143828"/>
                  <a:pt x="107611" y="4397828"/>
                </a:cubicBezTo>
                <a:cubicBezTo>
                  <a:pt x="148735" y="4651828"/>
                  <a:pt x="170506" y="4908247"/>
                  <a:pt x="252754" y="5167085"/>
                </a:cubicBezTo>
                <a:cubicBezTo>
                  <a:pt x="335002" y="5425923"/>
                  <a:pt x="472888" y="5701695"/>
                  <a:pt x="601097" y="5950857"/>
                </a:cubicBezTo>
                <a:cubicBezTo>
                  <a:pt x="729306" y="6200019"/>
                  <a:pt x="875658" y="6431038"/>
                  <a:pt x="1022011" y="6662057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5566B4C2-00CB-6B48-9B0F-3A9A648BDDC9}"/>
              </a:ext>
            </a:extLst>
          </p:cNvPr>
          <p:cNvGrpSpPr/>
          <p:nvPr/>
        </p:nvGrpSpPr>
        <p:grpSpPr>
          <a:xfrm flipH="1">
            <a:off x="5670566" y="96160"/>
            <a:ext cx="1441433" cy="3073400"/>
            <a:chOff x="1936115" y="719455"/>
            <a:chExt cx="4140835" cy="8664575"/>
          </a:xfrm>
        </p:grpSpPr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390DB334-789F-294F-B3A0-85320F3E9FCD}"/>
                </a:ext>
              </a:extLst>
            </p:cNvPr>
            <p:cNvSpPr/>
            <p:nvPr/>
          </p:nvSpPr>
          <p:spPr>
            <a:xfrm>
              <a:off x="3557270" y="719455"/>
              <a:ext cx="251968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70319C97-2D54-D943-A974-FEA81C2E0BF4}"/>
                </a:ext>
              </a:extLst>
            </p:cNvPr>
            <p:cNvSpPr/>
            <p:nvPr/>
          </p:nvSpPr>
          <p:spPr>
            <a:xfrm>
              <a:off x="2118360" y="5046980"/>
              <a:ext cx="107950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9B06D9E8-F30A-E249-9601-57A78916856F}"/>
                </a:ext>
              </a:extLst>
            </p:cNvPr>
            <p:cNvSpPr/>
            <p:nvPr/>
          </p:nvSpPr>
          <p:spPr>
            <a:xfrm>
              <a:off x="2662555" y="2880995"/>
              <a:ext cx="179959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640B48A4-EE25-B54C-BAF2-6F6ACDCD3D7F}"/>
                </a:ext>
              </a:extLst>
            </p:cNvPr>
            <p:cNvSpPr/>
            <p:nvPr/>
          </p:nvSpPr>
          <p:spPr>
            <a:xfrm>
              <a:off x="1936115" y="7224395"/>
              <a:ext cx="35941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79CB9F5C-50C2-A549-8AC0-7CC586208670}"/>
              </a:ext>
            </a:extLst>
          </p:cNvPr>
          <p:cNvGrpSpPr/>
          <p:nvPr/>
        </p:nvGrpSpPr>
        <p:grpSpPr>
          <a:xfrm flipH="1" flipV="1">
            <a:off x="5670566" y="3702960"/>
            <a:ext cx="1441433" cy="3073400"/>
            <a:chOff x="1936115" y="719455"/>
            <a:chExt cx="4140835" cy="8664575"/>
          </a:xfrm>
        </p:grpSpPr>
        <p:sp>
          <p:nvSpPr>
            <p:cNvPr id="26" name="Triangle 25">
              <a:extLst>
                <a:ext uri="{FF2B5EF4-FFF2-40B4-BE49-F238E27FC236}">
                  <a16:creationId xmlns:a16="http://schemas.microsoft.com/office/drawing/2014/main" id="{2FA37F01-A596-1140-907A-354A69EB5386}"/>
                </a:ext>
              </a:extLst>
            </p:cNvPr>
            <p:cNvSpPr/>
            <p:nvPr/>
          </p:nvSpPr>
          <p:spPr>
            <a:xfrm>
              <a:off x="3557270" y="719455"/>
              <a:ext cx="251968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D30AD952-256B-0447-8201-E04FF8C500F6}"/>
                </a:ext>
              </a:extLst>
            </p:cNvPr>
            <p:cNvSpPr/>
            <p:nvPr/>
          </p:nvSpPr>
          <p:spPr>
            <a:xfrm>
              <a:off x="2118360" y="5046980"/>
              <a:ext cx="107950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1E7ABC6E-CAD4-DD4C-B763-8FD39137E37E}"/>
                </a:ext>
              </a:extLst>
            </p:cNvPr>
            <p:cNvSpPr/>
            <p:nvPr/>
          </p:nvSpPr>
          <p:spPr>
            <a:xfrm>
              <a:off x="2662555" y="2880995"/>
              <a:ext cx="179959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FF04ECA9-92AF-1142-BF51-FD237A1DF3AA}"/>
                </a:ext>
              </a:extLst>
            </p:cNvPr>
            <p:cNvSpPr/>
            <p:nvPr/>
          </p:nvSpPr>
          <p:spPr>
            <a:xfrm>
              <a:off x="1936115" y="7224395"/>
              <a:ext cx="35941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31" name="Forme libre 30">
            <a:extLst>
              <a:ext uri="{FF2B5EF4-FFF2-40B4-BE49-F238E27FC236}">
                <a16:creationId xmlns:a16="http://schemas.microsoft.com/office/drawing/2014/main" id="{9EA3BA63-04B0-0F41-8963-3947A9A2739A}"/>
              </a:ext>
            </a:extLst>
          </p:cNvPr>
          <p:cNvSpPr/>
          <p:nvPr/>
        </p:nvSpPr>
        <p:spPr>
          <a:xfrm flipH="1">
            <a:off x="6111758" y="94346"/>
            <a:ext cx="1022011" cy="6662057"/>
          </a:xfrm>
          <a:custGeom>
            <a:avLst/>
            <a:gdLst>
              <a:gd name="connsiteX0" fmla="*/ 1022011 w 1022011"/>
              <a:gd name="connsiteY0" fmla="*/ 0 h 6662057"/>
              <a:gd name="connsiteX1" fmla="*/ 586583 w 1022011"/>
              <a:gd name="connsiteY1" fmla="*/ 783771 h 6662057"/>
              <a:gd name="connsiteX2" fmla="*/ 296297 w 1022011"/>
              <a:gd name="connsiteY2" fmla="*/ 1538514 h 6662057"/>
              <a:gd name="connsiteX3" fmla="*/ 93097 w 1022011"/>
              <a:gd name="connsiteY3" fmla="*/ 2336800 h 6662057"/>
              <a:gd name="connsiteX4" fmla="*/ 20526 w 1022011"/>
              <a:gd name="connsiteY4" fmla="*/ 3091543 h 6662057"/>
              <a:gd name="connsiteX5" fmla="*/ 6011 w 1022011"/>
              <a:gd name="connsiteY5" fmla="*/ 3643085 h 6662057"/>
              <a:gd name="connsiteX6" fmla="*/ 107611 w 1022011"/>
              <a:gd name="connsiteY6" fmla="*/ 4397828 h 6662057"/>
              <a:gd name="connsiteX7" fmla="*/ 252754 w 1022011"/>
              <a:gd name="connsiteY7" fmla="*/ 5167085 h 6662057"/>
              <a:gd name="connsiteX8" fmla="*/ 601097 w 1022011"/>
              <a:gd name="connsiteY8" fmla="*/ 5950857 h 6662057"/>
              <a:gd name="connsiteX9" fmla="*/ 1022011 w 1022011"/>
              <a:gd name="connsiteY9" fmla="*/ 6662057 h 66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2011" h="6662057">
                <a:moveTo>
                  <a:pt x="1022011" y="0"/>
                </a:moveTo>
                <a:cubicBezTo>
                  <a:pt x="864773" y="263676"/>
                  <a:pt x="707535" y="527352"/>
                  <a:pt x="586583" y="783771"/>
                </a:cubicBezTo>
                <a:cubicBezTo>
                  <a:pt x="465631" y="1040190"/>
                  <a:pt x="378545" y="1279676"/>
                  <a:pt x="296297" y="1538514"/>
                </a:cubicBezTo>
                <a:cubicBezTo>
                  <a:pt x="214049" y="1797352"/>
                  <a:pt x="139059" y="2077962"/>
                  <a:pt x="93097" y="2336800"/>
                </a:cubicBezTo>
                <a:cubicBezTo>
                  <a:pt x="47135" y="2595638"/>
                  <a:pt x="35040" y="2873829"/>
                  <a:pt x="20526" y="3091543"/>
                </a:cubicBezTo>
                <a:cubicBezTo>
                  <a:pt x="6012" y="3309257"/>
                  <a:pt x="-8503" y="3425371"/>
                  <a:pt x="6011" y="3643085"/>
                </a:cubicBezTo>
                <a:cubicBezTo>
                  <a:pt x="20525" y="3860799"/>
                  <a:pt x="66487" y="4143828"/>
                  <a:pt x="107611" y="4397828"/>
                </a:cubicBezTo>
                <a:cubicBezTo>
                  <a:pt x="148735" y="4651828"/>
                  <a:pt x="170506" y="4908247"/>
                  <a:pt x="252754" y="5167085"/>
                </a:cubicBezTo>
                <a:cubicBezTo>
                  <a:pt x="335002" y="5425923"/>
                  <a:pt x="472888" y="5701695"/>
                  <a:pt x="601097" y="5950857"/>
                </a:cubicBezTo>
                <a:cubicBezTo>
                  <a:pt x="729306" y="6200019"/>
                  <a:pt x="875658" y="6431038"/>
                  <a:pt x="1022011" y="6662057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DA36F46-BC3C-1843-A4BA-22023A6D6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BEBB-02BB-5442-AD70-8F285E351651}" type="slidenum">
              <a:rPr lang="fr-FR" smtClean="0"/>
              <a:t>7</a:t>
            </a:fld>
            <a:endParaRPr lang="fr-FR"/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26D59935-BD3A-5C4D-BB0C-CD1BC00BC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1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Ondes et signaux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3" name="Image 2">
            <a:extLst>
              <a:ext uri="{FF2B5EF4-FFF2-40B4-BE49-F238E27FC236}">
                <a16:creationId xmlns:a16="http://schemas.microsoft.com/office/drawing/2014/main" id="{D8AA9B7F-5DCF-B443-88C5-D49741EA8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8727" y="508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B9CAC253-B96A-CA8C-3A66-CA49C92C6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15070" cy="365125"/>
          </a:xfrm>
        </p:spPr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		</a:t>
            </a:r>
            <a:r>
              <a:rPr lang="fr-FR" dirty="0" err="1"/>
              <a:t>www.zajouetpouty.com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4720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0BD9A024-DACC-164B-A5CE-F805D8ED7AF6}"/>
              </a:ext>
            </a:extLst>
          </p:cNvPr>
          <p:cNvGrpSpPr/>
          <p:nvPr/>
        </p:nvGrpSpPr>
        <p:grpSpPr>
          <a:xfrm>
            <a:off x="5097251" y="88900"/>
            <a:ext cx="1441433" cy="3073400"/>
            <a:chOff x="1936115" y="719455"/>
            <a:chExt cx="4140835" cy="8664575"/>
          </a:xfrm>
        </p:grpSpPr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5D95F979-1855-D945-A028-FEC1DDCCB7EE}"/>
                </a:ext>
              </a:extLst>
            </p:cNvPr>
            <p:cNvSpPr/>
            <p:nvPr/>
          </p:nvSpPr>
          <p:spPr>
            <a:xfrm>
              <a:off x="3557270" y="719455"/>
              <a:ext cx="251968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5" name="Triangle 4">
              <a:extLst>
                <a:ext uri="{FF2B5EF4-FFF2-40B4-BE49-F238E27FC236}">
                  <a16:creationId xmlns:a16="http://schemas.microsoft.com/office/drawing/2014/main" id="{C491920F-17DB-3D43-A64F-2C6194D3AA07}"/>
                </a:ext>
              </a:extLst>
            </p:cNvPr>
            <p:cNvSpPr/>
            <p:nvPr/>
          </p:nvSpPr>
          <p:spPr>
            <a:xfrm>
              <a:off x="2118360" y="5046980"/>
              <a:ext cx="107950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DFC150AE-5F5A-8246-99F9-BE823E61EF1E}"/>
                </a:ext>
              </a:extLst>
            </p:cNvPr>
            <p:cNvSpPr/>
            <p:nvPr/>
          </p:nvSpPr>
          <p:spPr>
            <a:xfrm>
              <a:off x="2662555" y="2880995"/>
              <a:ext cx="179959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43AAF7F4-7233-C744-A691-9704117EB979}"/>
                </a:ext>
              </a:extLst>
            </p:cNvPr>
            <p:cNvSpPr/>
            <p:nvPr/>
          </p:nvSpPr>
          <p:spPr>
            <a:xfrm>
              <a:off x="1936115" y="7224395"/>
              <a:ext cx="35941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CDE199C3-7E56-924B-8ABB-B08D688562CC}"/>
              </a:ext>
            </a:extLst>
          </p:cNvPr>
          <p:cNvGrpSpPr/>
          <p:nvPr/>
        </p:nvGrpSpPr>
        <p:grpSpPr>
          <a:xfrm flipV="1">
            <a:off x="5097251" y="3695700"/>
            <a:ext cx="1441433" cy="3073400"/>
            <a:chOff x="1936115" y="719455"/>
            <a:chExt cx="4140835" cy="8664575"/>
          </a:xfrm>
        </p:grpSpPr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66D6DAB6-A5EA-9E42-BD34-0B2DB5B5C66B}"/>
                </a:ext>
              </a:extLst>
            </p:cNvPr>
            <p:cNvSpPr/>
            <p:nvPr/>
          </p:nvSpPr>
          <p:spPr>
            <a:xfrm>
              <a:off x="3557270" y="719455"/>
              <a:ext cx="251968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B3FAD683-2FEA-A545-8A2B-E64C8690F1B1}"/>
                </a:ext>
              </a:extLst>
            </p:cNvPr>
            <p:cNvSpPr/>
            <p:nvPr/>
          </p:nvSpPr>
          <p:spPr>
            <a:xfrm>
              <a:off x="2118360" y="5046980"/>
              <a:ext cx="107950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224E7BEC-832B-5B4C-8B18-ECF0E7840B6C}"/>
                </a:ext>
              </a:extLst>
            </p:cNvPr>
            <p:cNvSpPr/>
            <p:nvPr/>
          </p:nvSpPr>
          <p:spPr>
            <a:xfrm>
              <a:off x="2662555" y="2880995"/>
              <a:ext cx="179959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8A6280BD-CE15-9C4F-84B3-C47F99BDB7A7}"/>
                </a:ext>
              </a:extLst>
            </p:cNvPr>
            <p:cNvSpPr/>
            <p:nvPr/>
          </p:nvSpPr>
          <p:spPr>
            <a:xfrm>
              <a:off x="1936115" y="7224395"/>
              <a:ext cx="35941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91BCDEB5-6A95-A948-9BB0-941AC4F1C60D}"/>
              </a:ext>
            </a:extLst>
          </p:cNvPr>
          <p:cNvSpPr/>
          <p:nvPr/>
        </p:nvSpPr>
        <p:spPr>
          <a:xfrm>
            <a:off x="5097251" y="3162300"/>
            <a:ext cx="125111" cy="5334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>
            <a:extLst>
              <a:ext uri="{FF2B5EF4-FFF2-40B4-BE49-F238E27FC236}">
                <a16:creationId xmlns:a16="http://schemas.microsoft.com/office/drawing/2014/main" id="{7810518A-DE0D-4748-931A-8D1A6A41E2F4}"/>
              </a:ext>
            </a:extLst>
          </p:cNvPr>
          <p:cNvSpPr/>
          <p:nvPr/>
        </p:nvSpPr>
        <p:spPr>
          <a:xfrm>
            <a:off x="5073987" y="87086"/>
            <a:ext cx="1022011" cy="6662057"/>
          </a:xfrm>
          <a:custGeom>
            <a:avLst/>
            <a:gdLst>
              <a:gd name="connsiteX0" fmla="*/ 1022011 w 1022011"/>
              <a:gd name="connsiteY0" fmla="*/ 0 h 6662057"/>
              <a:gd name="connsiteX1" fmla="*/ 586583 w 1022011"/>
              <a:gd name="connsiteY1" fmla="*/ 783771 h 6662057"/>
              <a:gd name="connsiteX2" fmla="*/ 296297 w 1022011"/>
              <a:gd name="connsiteY2" fmla="*/ 1538514 h 6662057"/>
              <a:gd name="connsiteX3" fmla="*/ 93097 w 1022011"/>
              <a:gd name="connsiteY3" fmla="*/ 2336800 h 6662057"/>
              <a:gd name="connsiteX4" fmla="*/ 20526 w 1022011"/>
              <a:gd name="connsiteY4" fmla="*/ 3091543 h 6662057"/>
              <a:gd name="connsiteX5" fmla="*/ 6011 w 1022011"/>
              <a:gd name="connsiteY5" fmla="*/ 3643085 h 6662057"/>
              <a:gd name="connsiteX6" fmla="*/ 107611 w 1022011"/>
              <a:gd name="connsiteY6" fmla="*/ 4397828 h 6662057"/>
              <a:gd name="connsiteX7" fmla="*/ 252754 w 1022011"/>
              <a:gd name="connsiteY7" fmla="*/ 5167085 h 6662057"/>
              <a:gd name="connsiteX8" fmla="*/ 601097 w 1022011"/>
              <a:gd name="connsiteY8" fmla="*/ 5950857 h 6662057"/>
              <a:gd name="connsiteX9" fmla="*/ 1022011 w 1022011"/>
              <a:gd name="connsiteY9" fmla="*/ 6662057 h 66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2011" h="6662057">
                <a:moveTo>
                  <a:pt x="1022011" y="0"/>
                </a:moveTo>
                <a:cubicBezTo>
                  <a:pt x="864773" y="263676"/>
                  <a:pt x="707535" y="527352"/>
                  <a:pt x="586583" y="783771"/>
                </a:cubicBezTo>
                <a:cubicBezTo>
                  <a:pt x="465631" y="1040190"/>
                  <a:pt x="378545" y="1279676"/>
                  <a:pt x="296297" y="1538514"/>
                </a:cubicBezTo>
                <a:cubicBezTo>
                  <a:pt x="214049" y="1797352"/>
                  <a:pt x="139059" y="2077962"/>
                  <a:pt x="93097" y="2336800"/>
                </a:cubicBezTo>
                <a:cubicBezTo>
                  <a:pt x="47135" y="2595638"/>
                  <a:pt x="35040" y="2873829"/>
                  <a:pt x="20526" y="3091543"/>
                </a:cubicBezTo>
                <a:cubicBezTo>
                  <a:pt x="6012" y="3309257"/>
                  <a:pt x="-8503" y="3425371"/>
                  <a:pt x="6011" y="3643085"/>
                </a:cubicBezTo>
                <a:cubicBezTo>
                  <a:pt x="20525" y="3860799"/>
                  <a:pt x="66487" y="4143828"/>
                  <a:pt x="107611" y="4397828"/>
                </a:cubicBezTo>
                <a:cubicBezTo>
                  <a:pt x="148735" y="4651828"/>
                  <a:pt x="170506" y="4908247"/>
                  <a:pt x="252754" y="5167085"/>
                </a:cubicBezTo>
                <a:cubicBezTo>
                  <a:pt x="335002" y="5425923"/>
                  <a:pt x="472888" y="5701695"/>
                  <a:pt x="601097" y="5950857"/>
                </a:cubicBezTo>
                <a:cubicBezTo>
                  <a:pt x="729306" y="6200019"/>
                  <a:pt x="875658" y="6431038"/>
                  <a:pt x="1022011" y="6662057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5566B4C2-00CB-6B48-9B0F-3A9A648BDDC9}"/>
              </a:ext>
            </a:extLst>
          </p:cNvPr>
          <p:cNvGrpSpPr/>
          <p:nvPr/>
        </p:nvGrpSpPr>
        <p:grpSpPr>
          <a:xfrm flipH="1">
            <a:off x="5670566" y="96160"/>
            <a:ext cx="1441433" cy="3073400"/>
            <a:chOff x="1936115" y="719455"/>
            <a:chExt cx="4140835" cy="8664575"/>
          </a:xfrm>
        </p:grpSpPr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390DB334-789F-294F-B3A0-85320F3E9FCD}"/>
                </a:ext>
              </a:extLst>
            </p:cNvPr>
            <p:cNvSpPr/>
            <p:nvPr/>
          </p:nvSpPr>
          <p:spPr>
            <a:xfrm>
              <a:off x="3557270" y="719455"/>
              <a:ext cx="251968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70319C97-2D54-D943-A974-FEA81C2E0BF4}"/>
                </a:ext>
              </a:extLst>
            </p:cNvPr>
            <p:cNvSpPr/>
            <p:nvPr/>
          </p:nvSpPr>
          <p:spPr>
            <a:xfrm>
              <a:off x="2118360" y="5046980"/>
              <a:ext cx="107950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9B06D9E8-F30A-E249-9601-57A78916856F}"/>
                </a:ext>
              </a:extLst>
            </p:cNvPr>
            <p:cNvSpPr/>
            <p:nvPr/>
          </p:nvSpPr>
          <p:spPr>
            <a:xfrm>
              <a:off x="2662555" y="2880995"/>
              <a:ext cx="179959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640B48A4-EE25-B54C-BAF2-6F6ACDCD3D7F}"/>
                </a:ext>
              </a:extLst>
            </p:cNvPr>
            <p:cNvSpPr/>
            <p:nvPr/>
          </p:nvSpPr>
          <p:spPr>
            <a:xfrm>
              <a:off x="1936115" y="7224395"/>
              <a:ext cx="35941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79CB9F5C-50C2-A549-8AC0-7CC586208670}"/>
              </a:ext>
            </a:extLst>
          </p:cNvPr>
          <p:cNvGrpSpPr/>
          <p:nvPr/>
        </p:nvGrpSpPr>
        <p:grpSpPr>
          <a:xfrm flipH="1" flipV="1">
            <a:off x="5670566" y="3702960"/>
            <a:ext cx="1441433" cy="3073400"/>
            <a:chOff x="1936115" y="719455"/>
            <a:chExt cx="4140835" cy="8664575"/>
          </a:xfrm>
        </p:grpSpPr>
        <p:sp>
          <p:nvSpPr>
            <p:cNvPr id="26" name="Triangle 25">
              <a:extLst>
                <a:ext uri="{FF2B5EF4-FFF2-40B4-BE49-F238E27FC236}">
                  <a16:creationId xmlns:a16="http://schemas.microsoft.com/office/drawing/2014/main" id="{2FA37F01-A596-1140-907A-354A69EB5386}"/>
                </a:ext>
              </a:extLst>
            </p:cNvPr>
            <p:cNvSpPr/>
            <p:nvPr/>
          </p:nvSpPr>
          <p:spPr>
            <a:xfrm>
              <a:off x="3557270" y="719455"/>
              <a:ext cx="251968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D30AD952-256B-0447-8201-E04FF8C500F6}"/>
                </a:ext>
              </a:extLst>
            </p:cNvPr>
            <p:cNvSpPr/>
            <p:nvPr/>
          </p:nvSpPr>
          <p:spPr>
            <a:xfrm>
              <a:off x="2118360" y="5046980"/>
              <a:ext cx="107950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1E7ABC6E-CAD4-DD4C-B763-8FD39137E37E}"/>
                </a:ext>
              </a:extLst>
            </p:cNvPr>
            <p:cNvSpPr/>
            <p:nvPr/>
          </p:nvSpPr>
          <p:spPr>
            <a:xfrm>
              <a:off x="2662555" y="2880995"/>
              <a:ext cx="179959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FF04ECA9-92AF-1142-BF51-FD237A1DF3AA}"/>
                </a:ext>
              </a:extLst>
            </p:cNvPr>
            <p:cNvSpPr/>
            <p:nvPr/>
          </p:nvSpPr>
          <p:spPr>
            <a:xfrm>
              <a:off x="1936115" y="7224395"/>
              <a:ext cx="359410" cy="2159635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31" name="Forme libre 30">
            <a:extLst>
              <a:ext uri="{FF2B5EF4-FFF2-40B4-BE49-F238E27FC236}">
                <a16:creationId xmlns:a16="http://schemas.microsoft.com/office/drawing/2014/main" id="{9EA3BA63-04B0-0F41-8963-3947A9A2739A}"/>
              </a:ext>
            </a:extLst>
          </p:cNvPr>
          <p:cNvSpPr/>
          <p:nvPr/>
        </p:nvSpPr>
        <p:spPr>
          <a:xfrm flipH="1">
            <a:off x="6111758" y="94346"/>
            <a:ext cx="1022011" cy="6662057"/>
          </a:xfrm>
          <a:custGeom>
            <a:avLst/>
            <a:gdLst>
              <a:gd name="connsiteX0" fmla="*/ 1022011 w 1022011"/>
              <a:gd name="connsiteY0" fmla="*/ 0 h 6662057"/>
              <a:gd name="connsiteX1" fmla="*/ 586583 w 1022011"/>
              <a:gd name="connsiteY1" fmla="*/ 783771 h 6662057"/>
              <a:gd name="connsiteX2" fmla="*/ 296297 w 1022011"/>
              <a:gd name="connsiteY2" fmla="*/ 1538514 h 6662057"/>
              <a:gd name="connsiteX3" fmla="*/ 93097 w 1022011"/>
              <a:gd name="connsiteY3" fmla="*/ 2336800 h 6662057"/>
              <a:gd name="connsiteX4" fmla="*/ 20526 w 1022011"/>
              <a:gd name="connsiteY4" fmla="*/ 3091543 h 6662057"/>
              <a:gd name="connsiteX5" fmla="*/ 6011 w 1022011"/>
              <a:gd name="connsiteY5" fmla="*/ 3643085 h 6662057"/>
              <a:gd name="connsiteX6" fmla="*/ 107611 w 1022011"/>
              <a:gd name="connsiteY6" fmla="*/ 4397828 h 6662057"/>
              <a:gd name="connsiteX7" fmla="*/ 252754 w 1022011"/>
              <a:gd name="connsiteY7" fmla="*/ 5167085 h 6662057"/>
              <a:gd name="connsiteX8" fmla="*/ 601097 w 1022011"/>
              <a:gd name="connsiteY8" fmla="*/ 5950857 h 6662057"/>
              <a:gd name="connsiteX9" fmla="*/ 1022011 w 1022011"/>
              <a:gd name="connsiteY9" fmla="*/ 6662057 h 66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2011" h="6662057">
                <a:moveTo>
                  <a:pt x="1022011" y="0"/>
                </a:moveTo>
                <a:cubicBezTo>
                  <a:pt x="864773" y="263676"/>
                  <a:pt x="707535" y="527352"/>
                  <a:pt x="586583" y="783771"/>
                </a:cubicBezTo>
                <a:cubicBezTo>
                  <a:pt x="465631" y="1040190"/>
                  <a:pt x="378545" y="1279676"/>
                  <a:pt x="296297" y="1538514"/>
                </a:cubicBezTo>
                <a:cubicBezTo>
                  <a:pt x="214049" y="1797352"/>
                  <a:pt x="139059" y="2077962"/>
                  <a:pt x="93097" y="2336800"/>
                </a:cubicBezTo>
                <a:cubicBezTo>
                  <a:pt x="47135" y="2595638"/>
                  <a:pt x="35040" y="2873829"/>
                  <a:pt x="20526" y="3091543"/>
                </a:cubicBezTo>
                <a:cubicBezTo>
                  <a:pt x="6012" y="3309257"/>
                  <a:pt x="-8503" y="3425371"/>
                  <a:pt x="6011" y="3643085"/>
                </a:cubicBezTo>
                <a:cubicBezTo>
                  <a:pt x="20525" y="3860799"/>
                  <a:pt x="66487" y="4143828"/>
                  <a:pt x="107611" y="4397828"/>
                </a:cubicBezTo>
                <a:cubicBezTo>
                  <a:pt x="148735" y="4651828"/>
                  <a:pt x="170506" y="4908247"/>
                  <a:pt x="252754" y="5167085"/>
                </a:cubicBezTo>
                <a:cubicBezTo>
                  <a:pt x="335002" y="5425923"/>
                  <a:pt x="472888" y="5701695"/>
                  <a:pt x="601097" y="5950857"/>
                </a:cubicBezTo>
                <a:cubicBezTo>
                  <a:pt x="729306" y="6200019"/>
                  <a:pt x="875658" y="6431038"/>
                  <a:pt x="1022011" y="6662057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7589297-D068-3C48-8BDE-BAFB2CB5D1C0}"/>
              </a:ext>
            </a:extLst>
          </p:cNvPr>
          <p:cNvSpPr txBox="1"/>
          <p:nvPr/>
        </p:nvSpPr>
        <p:spPr>
          <a:xfrm>
            <a:off x="711200" y="2815766"/>
            <a:ext cx="2757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Lentille convergente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509514B-EF00-CF4F-BB98-DF6694109A4C}"/>
              </a:ext>
            </a:extLst>
          </p:cNvPr>
          <p:cNvSpPr/>
          <p:nvPr/>
        </p:nvSpPr>
        <p:spPr>
          <a:xfrm>
            <a:off x="6962333" y="3169560"/>
            <a:ext cx="125111" cy="5334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C7C796-5382-DA43-80E3-F327DB51B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BEBB-02BB-5442-AD70-8F285E351651}" type="slidenum">
              <a:rPr lang="fr-FR" smtClean="0"/>
              <a:t>8</a:t>
            </a:fld>
            <a:endParaRPr lang="fr-FR"/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id="{6AE2925F-8DB8-3C43-BDAE-F030A0E5F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1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Ondes et signaux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5" name="Image 2">
            <a:extLst>
              <a:ext uri="{FF2B5EF4-FFF2-40B4-BE49-F238E27FC236}">
                <a16:creationId xmlns:a16="http://schemas.microsoft.com/office/drawing/2014/main" id="{DBB5BB0F-244B-634F-9CC6-850FEA36E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8727" y="508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97E8F0A0-89C2-9807-8CBB-CD9C18650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15070" cy="365125"/>
          </a:xfrm>
        </p:spPr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		</a:t>
            </a:r>
            <a:r>
              <a:rPr lang="fr-FR" dirty="0" err="1"/>
              <a:t>www.zajouetpouty.com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4861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>
            <a:extLst>
              <a:ext uri="{FF2B5EF4-FFF2-40B4-BE49-F238E27FC236}">
                <a16:creationId xmlns:a16="http://schemas.microsoft.com/office/drawing/2014/main" id="{7810518A-DE0D-4748-931A-8D1A6A41E2F4}"/>
              </a:ext>
            </a:extLst>
          </p:cNvPr>
          <p:cNvSpPr/>
          <p:nvPr/>
        </p:nvSpPr>
        <p:spPr>
          <a:xfrm>
            <a:off x="5073987" y="87086"/>
            <a:ext cx="1022011" cy="6662057"/>
          </a:xfrm>
          <a:custGeom>
            <a:avLst/>
            <a:gdLst>
              <a:gd name="connsiteX0" fmla="*/ 1022011 w 1022011"/>
              <a:gd name="connsiteY0" fmla="*/ 0 h 6662057"/>
              <a:gd name="connsiteX1" fmla="*/ 586583 w 1022011"/>
              <a:gd name="connsiteY1" fmla="*/ 783771 h 6662057"/>
              <a:gd name="connsiteX2" fmla="*/ 296297 w 1022011"/>
              <a:gd name="connsiteY2" fmla="*/ 1538514 h 6662057"/>
              <a:gd name="connsiteX3" fmla="*/ 93097 w 1022011"/>
              <a:gd name="connsiteY3" fmla="*/ 2336800 h 6662057"/>
              <a:gd name="connsiteX4" fmla="*/ 20526 w 1022011"/>
              <a:gd name="connsiteY4" fmla="*/ 3091543 h 6662057"/>
              <a:gd name="connsiteX5" fmla="*/ 6011 w 1022011"/>
              <a:gd name="connsiteY5" fmla="*/ 3643085 h 6662057"/>
              <a:gd name="connsiteX6" fmla="*/ 107611 w 1022011"/>
              <a:gd name="connsiteY6" fmla="*/ 4397828 h 6662057"/>
              <a:gd name="connsiteX7" fmla="*/ 252754 w 1022011"/>
              <a:gd name="connsiteY7" fmla="*/ 5167085 h 6662057"/>
              <a:gd name="connsiteX8" fmla="*/ 601097 w 1022011"/>
              <a:gd name="connsiteY8" fmla="*/ 5950857 h 6662057"/>
              <a:gd name="connsiteX9" fmla="*/ 1022011 w 1022011"/>
              <a:gd name="connsiteY9" fmla="*/ 6662057 h 66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2011" h="6662057">
                <a:moveTo>
                  <a:pt x="1022011" y="0"/>
                </a:moveTo>
                <a:cubicBezTo>
                  <a:pt x="864773" y="263676"/>
                  <a:pt x="707535" y="527352"/>
                  <a:pt x="586583" y="783771"/>
                </a:cubicBezTo>
                <a:cubicBezTo>
                  <a:pt x="465631" y="1040190"/>
                  <a:pt x="378545" y="1279676"/>
                  <a:pt x="296297" y="1538514"/>
                </a:cubicBezTo>
                <a:cubicBezTo>
                  <a:pt x="214049" y="1797352"/>
                  <a:pt x="139059" y="2077962"/>
                  <a:pt x="93097" y="2336800"/>
                </a:cubicBezTo>
                <a:cubicBezTo>
                  <a:pt x="47135" y="2595638"/>
                  <a:pt x="35040" y="2873829"/>
                  <a:pt x="20526" y="3091543"/>
                </a:cubicBezTo>
                <a:cubicBezTo>
                  <a:pt x="6012" y="3309257"/>
                  <a:pt x="-8503" y="3425371"/>
                  <a:pt x="6011" y="3643085"/>
                </a:cubicBezTo>
                <a:cubicBezTo>
                  <a:pt x="20525" y="3860799"/>
                  <a:pt x="66487" y="4143828"/>
                  <a:pt x="107611" y="4397828"/>
                </a:cubicBezTo>
                <a:cubicBezTo>
                  <a:pt x="148735" y="4651828"/>
                  <a:pt x="170506" y="4908247"/>
                  <a:pt x="252754" y="5167085"/>
                </a:cubicBezTo>
                <a:cubicBezTo>
                  <a:pt x="335002" y="5425923"/>
                  <a:pt x="472888" y="5701695"/>
                  <a:pt x="601097" y="5950857"/>
                </a:cubicBezTo>
                <a:cubicBezTo>
                  <a:pt x="729306" y="6200019"/>
                  <a:pt x="875658" y="6431038"/>
                  <a:pt x="1022011" y="6662057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orme libre 30">
            <a:extLst>
              <a:ext uri="{FF2B5EF4-FFF2-40B4-BE49-F238E27FC236}">
                <a16:creationId xmlns:a16="http://schemas.microsoft.com/office/drawing/2014/main" id="{9EA3BA63-04B0-0F41-8963-3947A9A2739A}"/>
              </a:ext>
            </a:extLst>
          </p:cNvPr>
          <p:cNvSpPr/>
          <p:nvPr/>
        </p:nvSpPr>
        <p:spPr>
          <a:xfrm flipH="1">
            <a:off x="6111758" y="94346"/>
            <a:ext cx="1022011" cy="6662057"/>
          </a:xfrm>
          <a:custGeom>
            <a:avLst/>
            <a:gdLst>
              <a:gd name="connsiteX0" fmla="*/ 1022011 w 1022011"/>
              <a:gd name="connsiteY0" fmla="*/ 0 h 6662057"/>
              <a:gd name="connsiteX1" fmla="*/ 586583 w 1022011"/>
              <a:gd name="connsiteY1" fmla="*/ 783771 h 6662057"/>
              <a:gd name="connsiteX2" fmla="*/ 296297 w 1022011"/>
              <a:gd name="connsiteY2" fmla="*/ 1538514 h 6662057"/>
              <a:gd name="connsiteX3" fmla="*/ 93097 w 1022011"/>
              <a:gd name="connsiteY3" fmla="*/ 2336800 h 6662057"/>
              <a:gd name="connsiteX4" fmla="*/ 20526 w 1022011"/>
              <a:gd name="connsiteY4" fmla="*/ 3091543 h 6662057"/>
              <a:gd name="connsiteX5" fmla="*/ 6011 w 1022011"/>
              <a:gd name="connsiteY5" fmla="*/ 3643085 h 6662057"/>
              <a:gd name="connsiteX6" fmla="*/ 107611 w 1022011"/>
              <a:gd name="connsiteY6" fmla="*/ 4397828 h 6662057"/>
              <a:gd name="connsiteX7" fmla="*/ 252754 w 1022011"/>
              <a:gd name="connsiteY7" fmla="*/ 5167085 h 6662057"/>
              <a:gd name="connsiteX8" fmla="*/ 601097 w 1022011"/>
              <a:gd name="connsiteY8" fmla="*/ 5950857 h 6662057"/>
              <a:gd name="connsiteX9" fmla="*/ 1022011 w 1022011"/>
              <a:gd name="connsiteY9" fmla="*/ 6662057 h 66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2011" h="6662057">
                <a:moveTo>
                  <a:pt x="1022011" y="0"/>
                </a:moveTo>
                <a:cubicBezTo>
                  <a:pt x="864773" y="263676"/>
                  <a:pt x="707535" y="527352"/>
                  <a:pt x="586583" y="783771"/>
                </a:cubicBezTo>
                <a:cubicBezTo>
                  <a:pt x="465631" y="1040190"/>
                  <a:pt x="378545" y="1279676"/>
                  <a:pt x="296297" y="1538514"/>
                </a:cubicBezTo>
                <a:cubicBezTo>
                  <a:pt x="214049" y="1797352"/>
                  <a:pt x="139059" y="2077962"/>
                  <a:pt x="93097" y="2336800"/>
                </a:cubicBezTo>
                <a:cubicBezTo>
                  <a:pt x="47135" y="2595638"/>
                  <a:pt x="35040" y="2873829"/>
                  <a:pt x="20526" y="3091543"/>
                </a:cubicBezTo>
                <a:cubicBezTo>
                  <a:pt x="6012" y="3309257"/>
                  <a:pt x="-8503" y="3425371"/>
                  <a:pt x="6011" y="3643085"/>
                </a:cubicBezTo>
                <a:cubicBezTo>
                  <a:pt x="20525" y="3860799"/>
                  <a:pt x="66487" y="4143828"/>
                  <a:pt x="107611" y="4397828"/>
                </a:cubicBezTo>
                <a:cubicBezTo>
                  <a:pt x="148735" y="4651828"/>
                  <a:pt x="170506" y="4908247"/>
                  <a:pt x="252754" y="5167085"/>
                </a:cubicBezTo>
                <a:cubicBezTo>
                  <a:pt x="335002" y="5425923"/>
                  <a:pt x="472888" y="5701695"/>
                  <a:pt x="601097" y="5950857"/>
                </a:cubicBezTo>
                <a:cubicBezTo>
                  <a:pt x="729306" y="6200019"/>
                  <a:pt x="875658" y="6431038"/>
                  <a:pt x="1022011" y="6662057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7589297-D068-3C48-8BDE-BAFB2CB5D1C0}"/>
              </a:ext>
            </a:extLst>
          </p:cNvPr>
          <p:cNvSpPr txBox="1"/>
          <p:nvPr/>
        </p:nvSpPr>
        <p:spPr>
          <a:xfrm>
            <a:off x="711200" y="2815766"/>
            <a:ext cx="2757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Lentille convergente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D6BA735-B1B8-DA44-805F-B45E46275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BEBB-02BB-5442-AD70-8F285E351651}" type="slidenum">
              <a:rPr lang="fr-FR" smtClean="0"/>
              <a:t>9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80BFC5-7090-FB4A-AEAD-03E3855EB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1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Ondes et signaux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 2">
            <a:extLst>
              <a:ext uri="{FF2B5EF4-FFF2-40B4-BE49-F238E27FC236}">
                <a16:creationId xmlns:a16="http://schemas.microsoft.com/office/drawing/2014/main" id="{5A84FA6F-51C0-D448-AF41-055866926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8727" y="508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7F8D3B6F-F6EC-A122-12AC-D179D367C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15070" cy="365125"/>
          </a:xfrm>
        </p:spPr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		</a:t>
            </a:r>
            <a:r>
              <a:rPr lang="fr-FR" dirty="0" err="1"/>
              <a:t>www.zajouetpouty.com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56229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10398</TotalTime>
  <Words>623</Words>
  <Application>Microsoft Macintosh PowerPoint</Application>
  <PresentationFormat>Grand écran</PresentationFormat>
  <Paragraphs>161</Paragraphs>
  <Slides>18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Thème Office</vt:lpstr>
      <vt:lpstr>Du prisme à la lentille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Modélisation d’une lentille mince convergente</vt:lpstr>
      <vt:lpstr>3 rayons particuliers</vt:lpstr>
      <vt:lpstr>3 rayons particuliers</vt:lpstr>
      <vt:lpstr>3 rayons particuliers</vt:lpstr>
      <vt:lpstr>Image d’un objet par une lentille</vt:lpstr>
      <vt:lpstr>Images d’un objet AB de hauteur AB = 2 cm à travers une lentille de taille 6 cm et de distance focale f’ = 5 cm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22</cp:revision>
  <dcterms:created xsi:type="dcterms:W3CDTF">2020-04-19T20:55:03Z</dcterms:created>
  <dcterms:modified xsi:type="dcterms:W3CDTF">2023-01-23T11:43:19Z</dcterms:modified>
</cp:coreProperties>
</file>